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377" r:id="rId3"/>
    <p:sldId id="378" r:id="rId4"/>
    <p:sldId id="359" r:id="rId5"/>
    <p:sldId id="391" r:id="rId6"/>
    <p:sldId id="258" r:id="rId7"/>
    <p:sldId id="259" r:id="rId8"/>
    <p:sldId id="260" r:id="rId9"/>
    <p:sldId id="261" r:id="rId10"/>
    <p:sldId id="262" r:id="rId11"/>
    <p:sldId id="263" r:id="rId12"/>
    <p:sldId id="387" r:id="rId13"/>
    <p:sldId id="392" r:id="rId14"/>
    <p:sldId id="279" r:id="rId15"/>
    <p:sldId id="365" r:id="rId16"/>
    <p:sldId id="386" r:id="rId17"/>
    <p:sldId id="395" r:id="rId18"/>
    <p:sldId id="396" r:id="rId19"/>
    <p:sldId id="379" r:id="rId20"/>
    <p:sldId id="390" r:id="rId21"/>
    <p:sldId id="372" r:id="rId22"/>
    <p:sldId id="388" r:id="rId23"/>
    <p:sldId id="389" r:id="rId24"/>
    <p:sldId id="393" r:id="rId25"/>
    <p:sldId id="380" r:id="rId26"/>
    <p:sldId id="383" r:id="rId27"/>
    <p:sldId id="382" r:id="rId28"/>
    <p:sldId id="384" r:id="rId29"/>
    <p:sldId id="397" r:id="rId30"/>
    <p:sldId id="385" r:id="rId31"/>
    <p:sldId id="394" r:id="rId32"/>
    <p:sldId id="311" r:id="rId33"/>
    <p:sldId id="371" r:id="rId34"/>
    <p:sldId id="307" r:id="rId3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44DA8B-841D-406D-905D-B946BC17F453}" v="1" dt="2020-02-25T03:37:37.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642" y="84"/>
      </p:cViewPr>
      <p:guideLst/>
    </p:cSldViewPr>
  </p:slideViewPr>
  <p:notesTextViewPr>
    <p:cViewPr>
      <p:scale>
        <a:sx n="1" d="1"/>
        <a:sy n="1" d="1"/>
      </p:scale>
      <p:origin x="0" y="0"/>
    </p:cViewPr>
  </p:notesTextViewPr>
  <p:sorterViewPr>
    <p:cViewPr>
      <p:scale>
        <a:sx n="100" d="100"/>
        <a:sy n="100" d="100"/>
      </p:scale>
      <p:origin x="0" y="-40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Beckman" userId="c2fc023e990f8363" providerId="LiveId" clId="{EA44DA8B-841D-406D-905D-B946BC17F453}"/>
    <pc:docChg chg="modNotesMaster">
      <pc:chgData name="Rob Beckman" userId="c2fc023e990f8363" providerId="LiveId" clId="{EA44DA8B-841D-406D-905D-B946BC17F453}" dt="2020-02-25T03:37:37.699"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ysClr val="windowText" lastClr="000000"/>
                </a:solidFill>
              </a:rPr>
              <a:t>%</a:t>
            </a:r>
            <a:r>
              <a:rPr lang="en-US" baseline="0">
                <a:solidFill>
                  <a:sysClr val="windowText" lastClr="000000"/>
                </a:solidFill>
              </a:rPr>
              <a:t> Falls by Stand Type (Mid-west</a:t>
            </a:r>
            <a:r>
              <a:rPr lang="en-US" baseline="0"/>
              <a: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E7F-4366-A729-1785B002B0C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E7F-4366-A729-1785B002B0C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E7F-4366-A729-1785B002B0C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E7F-4366-A729-1785B002B0C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E7F-4366-A729-1785B002B0CB}"/>
              </c:ext>
            </c:extLst>
          </c:dPt>
          <c:dLbls>
            <c:dLbl>
              <c:idx val="0"/>
              <c:layout>
                <c:manualLayout>
                  <c:x val="-0.17021925959616058"/>
                  <c:y val="-9.1870502504346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7F-4366-A729-1785B002B0CB}"/>
                </c:ext>
              </c:extLst>
            </c:dLbl>
            <c:dLbl>
              <c:idx val="1"/>
              <c:layout>
                <c:manualLayout>
                  <c:x val="0.13512843836758673"/>
                  <c:y val="-0.213358617544927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7F-4366-A729-1785B002B0CB}"/>
                </c:ext>
              </c:extLst>
            </c:dLbl>
            <c:dLbl>
              <c:idx val="2"/>
              <c:layout>
                <c:manualLayout>
                  <c:x val="0.13943422685882675"/>
                  <c:y val="4.72098364200463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7F-4366-A729-1785B002B0CB}"/>
                </c:ext>
              </c:extLst>
            </c:dLbl>
            <c:dLbl>
              <c:idx val="3"/>
              <c:layout>
                <c:manualLayout>
                  <c:x val="8.7674180619119357E-2"/>
                  <c:y val="0.1043444307671963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E7F-4366-A729-1785B002B0CB}"/>
                </c:ext>
              </c:extLst>
            </c:dLbl>
            <c:dLbl>
              <c:idx val="4"/>
              <c:layout>
                <c:manualLayout>
                  <c:x val="8.6577219363825012E-3"/>
                  <c:y val="5.4478799057530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7F-4366-A729-1785B002B0C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Graphs!$B$3:$B$7</c:f>
              <c:strCache>
                <c:ptCount val="5"/>
                <c:pt idx="0">
                  <c:v>Loc-on</c:v>
                </c:pt>
                <c:pt idx="1">
                  <c:v>Climber</c:v>
                </c:pt>
                <c:pt idx="2">
                  <c:v>Ladder</c:v>
                </c:pt>
                <c:pt idx="3">
                  <c:v>Homemade</c:v>
                </c:pt>
                <c:pt idx="4">
                  <c:v>Other</c:v>
                </c:pt>
              </c:strCache>
            </c:strRef>
          </c:cat>
          <c:val>
            <c:numRef>
              <c:f>Graphs!$C$3:$C$7</c:f>
              <c:numCache>
                <c:formatCode>0.00%</c:formatCode>
                <c:ptCount val="5"/>
                <c:pt idx="0" formatCode="0%">
                  <c:v>0.55000000000000004</c:v>
                </c:pt>
                <c:pt idx="1">
                  <c:v>0.115</c:v>
                </c:pt>
                <c:pt idx="2" formatCode="0%">
                  <c:v>0.2</c:v>
                </c:pt>
                <c:pt idx="3" formatCode="0%">
                  <c:v>0.12</c:v>
                </c:pt>
                <c:pt idx="4">
                  <c:v>1.4999999999999999E-2</c:v>
                </c:pt>
              </c:numCache>
            </c:numRef>
          </c:val>
          <c:extLst>
            <c:ext xmlns:c16="http://schemas.microsoft.com/office/drawing/2014/chart" uri="{C3380CC4-5D6E-409C-BE32-E72D297353CC}">
              <c16:uniqueId val="{0000000A-7E7F-4366-A729-1785B002B0C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2450325478268286"/>
          <c:y val="0.88321470066235541"/>
          <c:w val="0.80153481717312414"/>
          <c:h val="9.40902672563403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a:solidFill>
                  <a:sysClr val="windowText" lastClr="000000"/>
                </a:solidFill>
              </a:rPr>
              <a:t>%</a:t>
            </a:r>
            <a:r>
              <a:rPr lang="en-US" b="0" baseline="0">
                <a:solidFill>
                  <a:sysClr val="windowText" lastClr="000000"/>
                </a:solidFill>
              </a:rPr>
              <a:t> Falls by Event (Mid-west)</a:t>
            </a:r>
            <a:endParaRPr lang="en-US" b="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603-407B-93D8-91B087ED110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603-407B-93D8-91B087ED110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603-407B-93D8-91B087ED110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603-407B-93D8-91B087ED110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603-407B-93D8-91B087ED110D}"/>
              </c:ext>
            </c:extLst>
          </c:dPt>
          <c:dLbls>
            <c:dLbl>
              <c:idx val="2"/>
              <c:layout>
                <c:manualLayout>
                  <c:x val="6.9707367308253138E-2"/>
                  <c:y val="-0.260954184312906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03-407B-93D8-91B087ED110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Graphs!$B$25:$B$29</c:f>
              <c:strCache>
                <c:ptCount val="5"/>
                <c:pt idx="0">
                  <c:v>Ascent</c:v>
                </c:pt>
                <c:pt idx="1">
                  <c:v>Transfer</c:v>
                </c:pt>
                <c:pt idx="2">
                  <c:v>On-stand</c:v>
                </c:pt>
                <c:pt idx="3">
                  <c:v>Descent</c:v>
                </c:pt>
                <c:pt idx="4">
                  <c:v>Putting Up or Down</c:v>
                </c:pt>
              </c:strCache>
            </c:strRef>
          </c:cat>
          <c:val>
            <c:numRef>
              <c:f>Graphs!$C$25:$C$29</c:f>
              <c:numCache>
                <c:formatCode>0.00%</c:formatCode>
                <c:ptCount val="5"/>
                <c:pt idx="0">
                  <c:v>0.14099999999999999</c:v>
                </c:pt>
                <c:pt idx="1">
                  <c:v>0.20200000000000001</c:v>
                </c:pt>
                <c:pt idx="2">
                  <c:v>0.38400000000000001</c:v>
                </c:pt>
                <c:pt idx="3">
                  <c:v>0.106</c:v>
                </c:pt>
                <c:pt idx="4">
                  <c:v>0.16500000000000001</c:v>
                </c:pt>
              </c:numCache>
            </c:numRef>
          </c:val>
          <c:extLst>
            <c:ext xmlns:c16="http://schemas.microsoft.com/office/drawing/2014/chart" uri="{C3380CC4-5D6E-409C-BE32-E72D297353CC}">
              <c16:uniqueId val="{0000000A-C603-407B-93D8-91B087ED110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4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60000"/>
        <a:lumOff val="4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solidFill>
                  <a:sysClr val="windowText" lastClr="000000"/>
                </a:solidFill>
              </a:rPr>
              <a:t>Harness</a:t>
            </a:r>
            <a:r>
              <a:rPr lang="en-US" baseline="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C3-4425-809F-DC34061999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C3-4425-809F-DC3406199989}"/>
              </c:ext>
            </c:extLst>
          </c:dPt>
          <c:dLbls>
            <c:dLbl>
              <c:idx val="1"/>
              <c:layout>
                <c:manualLayout>
                  <c:x val="1.15240554221769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C3-4425-809F-DC340619998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Graphs!$B$48:$B$49</c:f>
              <c:strCache>
                <c:ptCount val="2"/>
                <c:pt idx="0">
                  <c:v>No</c:v>
                </c:pt>
                <c:pt idx="1">
                  <c:v>Yes</c:v>
                </c:pt>
              </c:strCache>
            </c:strRef>
          </c:cat>
          <c:val>
            <c:numRef>
              <c:f>Graphs!$C$48:$C$49</c:f>
              <c:numCache>
                <c:formatCode>0.00%</c:formatCode>
                <c:ptCount val="2"/>
                <c:pt idx="0" formatCode="0%">
                  <c:v>0.8</c:v>
                </c:pt>
                <c:pt idx="1">
                  <c:v>0.19900000000000001</c:v>
                </c:pt>
              </c:numCache>
            </c:numRef>
          </c:val>
          <c:extLst>
            <c:ext xmlns:c16="http://schemas.microsoft.com/office/drawing/2014/chart" uri="{C3380CC4-5D6E-409C-BE32-E72D297353CC}">
              <c16:uniqueId val="{00000004-7FC3-4425-809F-DC340619998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40000"/>
        <a:lumOff val="60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0.83187</cdr:x>
      <cdr:y>0.76902</cdr:y>
    </cdr:from>
    <cdr:to>
      <cdr:x>0.96147</cdr:x>
      <cdr:y>0.82609</cdr:y>
    </cdr:to>
    <cdr:sp macro="" textlink="">
      <cdr:nvSpPr>
        <cdr:cNvPr id="2" name="TextBox 1">
          <a:extLst xmlns:a="http://schemas.openxmlformats.org/drawingml/2006/main">
            <a:ext uri="{FF2B5EF4-FFF2-40B4-BE49-F238E27FC236}">
              <a16:creationId xmlns:a16="http://schemas.microsoft.com/office/drawing/2014/main" id="{84617018-A791-49D5-A39D-5A9027B1FFE1}"/>
            </a:ext>
          </a:extLst>
        </cdr:cNvPr>
        <cdr:cNvSpPr txBox="1"/>
      </cdr:nvSpPr>
      <cdr:spPr>
        <a:xfrm xmlns:a="http://schemas.openxmlformats.org/drawingml/2006/main">
          <a:off x="4524376" y="2695575"/>
          <a:ext cx="704850"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N=260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C4EE65E-5C2C-4401-8663-103923C0DAB3}" type="datetimeFigureOut">
              <a:rPr lang="en-US" smtClean="0"/>
              <a:t>2/24/2020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06A85E3-6F57-476C-B620-88CA2CFE77EC}" type="slidenum">
              <a:rPr lang="en-US" smtClean="0"/>
              <a:t>‹#›</a:t>
            </a:fld>
            <a:endParaRPr lang="en-US"/>
          </a:p>
        </p:txBody>
      </p:sp>
    </p:spTree>
    <p:extLst>
      <p:ext uri="{BB962C8B-B14F-4D97-AF65-F5344CB8AC3E}">
        <p14:creationId xmlns:p14="http://schemas.microsoft.com/office/powerpoint/2010/main" val="299210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3CB8C3-034B-4C3A-970C-6DC5E7611A14}" type="slidenum">
              <a:rPr lang="en-US" smtClean="0"/>
              <a:t>14</a:t>
            </a:fld>
            <a:endParaRPr lang="en-US"/>
          </a:p>
        </p:txBody>
      </p:sp>
    </p:spTree>
    <p:extLst>
      <p:ext uri="{BB962C8B-B14F-4D97-AF65-F5344CB8AC3E}">
        <p14:creationId xmlns:p14="http://schemas.microsoft.com/office/powerpoint/2010/main" val="399154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392060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164140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4353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940385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6764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2813185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4011192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152050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4911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7CE71-7426-4DFB-95EC-2D872FBDB927}"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14558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07CE71-7426-4DFB-95EC-2D872FBDB92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231756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07CE71-7426-4DFB-95EC-2D872FBDB927}"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121222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07CE71-7426-4DFB-95EC-2D872FBDB927}"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105930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7CE71-7426-4DFB-95EC-2D872FBDB927}"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20668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7CE71-7426-4DFB-95EC-2D872FBDB92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64285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07CE71-7426-4DFB-95EC-2D872FBDB927}"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73AD7-354C-4BAA-8740-5A4DF790E383}" type="slidenum">
              <a:rPr lang="en-US" smtClean="0"/>
              <a:t>‹#›</a:t>
            </a:fld>
            <a:endParaRPr lang="en-US"/>
          </a:p>
        </p:txBody>
      </p:sp>
    </p:spTree>
    <p:extLst>
      <p:ext uri="{BB962C8B-B14F-4D97-AF65-F5344CB8AC3E}">
        <p14:creationId xmlns:p14="http://schemas.microsoft.com/office/powerpoint/2010/main" val="672616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07CE71-7426-4DFB-95EC-2D872FBDB927}" type="datetimeFigureOut">
              <a:rPr lang="en-US" smtClean="0"/>
              <a:t>2/24/2020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773AD7-354C-4BAA-8740-5A4DF790E383}" type="slidenum">
              <a:rPr lang="en-US" smtClean="0"/>
              <a:t>‹#›</a:t>
            </a:fld>
            <a:endParaRPr lang="en-US"/>
          </a:p>
        </p:txBody>
      </p:sp>
    </p:spTree>
    <p:extLst>
      <p:ext uri="{BB962C8B-B14F-4D97-AF65-F5344CB8AC3E}">
        <p14:creationId xmlns:p14="http://schemas.microsoft.com/office/powerpoint/2010/main" val="380228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treestandsafe@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A3D4350-280D-449F-AD51-FB5C6C825A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2328" y="502305"/>
            <a:ext cx="4513262" cy="2256631"/>
          </a:xfrm>
        </p:spPr>
      </p:pic>
      <p:sp>
        <p:nvSpPr>
          <p:cNvPr id="11" name="Text Placeholder 10">
            <a:extLst>
              <a:ext uri="{FF2B5EF4-FFF2-40B4-BE49-F238E27FC236}">
                <a16:creationId xmlns:a16="http://schemas.microsoft.com/office/drawing/2014/main" id="{CA4CB8F0-FE91-4D0D-9E2F-8BEE13932729}"/>
              </a:ext>
            </a:extLst>
          </p:cNvPr>
          <p:cNvSpPr>
            <a:spLocks noGrp="1"/>
          </p:cNvSpPr>
          <p:nvPr>
            <p:ph type="body" sz="half" idx="2"/>
          </p:nvPr>
        </p:nvSpPr>
        <p:spPr>
          <a:xfrm>
            <a:off x="5752673" y="3129406"/>
            <a:ext cx="4163114" cy="2584449"/>
          </a:xfrm>
        </p:spPr>
        <p:txBody>
          <a:bodyPr>
            <a:normAutofit/>
          </a:bodyPr>
          <a:lstStyle/>
          <a:p>
            <a:pPr algn="ctr"/>
            <a:r>
              <a:rPr lang="en-US" sz="2000" b="1" dirty="0"/>
              <a:t>OHTEIA Annual Meeting</a:t>
            </a:r>
          </a:p>
          <a:p>
            <a:pPr algn="ctr"/>
            <a:r>
              <a:rPr lang="en-US" sz="1800" dirty="0"/>
              <a:t>February 22, 2020</a:t>
            </a:r>
          </a:p>
          <a:p>
            <a:pPr algn="ctr"/>
            <a:r>
              <a:rPr lang="en-US" sz="1800" b="1" dirty="0"/>
              <a:t>Tree Stand Safety:</a:t>
            </a:r>
          </a:p>
          <a:p>
            <a:pPr algn="ctr"/>
            <a:r>
              <a:rPr lang="en-US" sz="1800" b="1" dirty="0"/>
              <a:t> An Analysis of Mid-West Falls</a:t>
            </a:r>
          </a:p>
        </p:txBody>
      </p:sp>
      <p:pic>
        <p:nvPicPr>
          <p:cNvPr id="7" name="Picture 6">
            <a:extLst>
              <a:ext uri="{FF2B5EF4-FFF2-40B4-BE49-F238E27FC236}">
                <a16:creationId xmlns:a16="http://schemas.microsoft.com/office/drawing/2014/main" id="{21B40AED-C32A-41BE-9B96-D4BACE6724AF}"/>
              </a:ext>
            </a:extLst>
          </p:cNvPr>
          <p:cNvPicPr>
            <a:picLocks noChangeAspect="1"/>
          </p:cNvPicPr>
          <p:nvPr/>
        </p:nvPicPr>
        <p:blipFill>
          <a:blip r:embed="rId3"/>
          <a:stretch>
            <a:fillRect/>
          </a:stretch>
        </p:blipFill>
        <p:spPr>
          <a:xfrm>
            <a:off x="1142039" y="844490"/>
            <a:ext cx="3028950" cy="3810000"/>
          </a:xfrm>
          <a:prstGeom prst="rect">
            <a:avLst/>
          </a:prstGeom>
        </p:spPr>
      </p:pic>
    </p:spTree>
    <p:extLst>
      <p:ext uri="{BB962C8B-B14F-4D97-AF65-F5344CB8AC3E}">
        <p14:creationId xmlns:p14="http://schemas.microsoft.com/office/powerpoint/2010/main" val="699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B96C-F930-4054-9E57-BB65951A2FAC}"/>
              </a:ext>
            </a:extLst>
          </p:cNvPr>
          <p:cNvSpPr>
            <a:spLocks noGrp="1"/>
          </p:cNvSpPr>
          <p:nvPr>
            <p:ph type="title"/>
          </p:nvPr>
        </p:nvSpPr>
        <p:spPr>
          <a:xfrm>
            <a:off x="7395375" y="2459190"/>
            <a:ext cx="3154437" cy="796619"/>
          </a:xfrm>
        </p:spPr>
        <p:txBody>
          <a:bodyPr>
            <a:normAutofit/>
          </a:bodyPr>
          <a:lstStyle/>
          <a:p>
            <a:r>
              <a:rPr lang="en-US" sz="4000"/>
              <a:t>Top </a:t>
            </a:r>
            <a:r>
              <a:rPr lang="en-US" sz="4000" dirty="0"/>
              <a:t>Causes</a:t>
            </a:r>
          </a:p>
        </p:txBody>
      </p:sp>
      <p:pic>
        <p:nvPicPr>
          <p:cNvPr id="5" name="Picture 4">
            <a:extLst>
              <a:ext uri="{FF2B5EF4-FFF2-40B4-BE49-F238E27FC236}">
                <a16:creationId xmlns:a16="http://schemas.microsoft.com/office/drawing/2014/main" id="{6BC0F3DB-980B-4075-BF2D-A83F2FFF900D}"/>
              </a:ext>
            </a:extLst>
          </p:cNvPr>
          <p:cNvPicPr>
            <a:picLocks noChangeAspect="1"/>
          </p:cNvPicPr>
          <p:nvPr/>
        </p:nvPicPr>
        <p:blipFill>
          <a:blip r:embed="rId2"/>
          <a:stretch>
            <a:fillRect/>
          </a:stretch>
        </p:blipFill>
        <p:spPr>
          <a:xfrm>
            <a:off x="13648" y="7771"/>
            <a:ext cx="7039083" cy="4550413"/>
          </a:xfrm>
          <a:prstGeom prst="rect">
            <a:avLst/>
          </a:prstGeom>
        </p:spPr>
      </p:pic>
      <p:sp>
        <p:nvSpPr>
          <p:cNvPr id="4" name="TextBox 3">
            <a:extLst>
              <a:ext uri="{FF2B5EF4-FFF2-40B4-BE49-F238E27FC236}">
                <a16:creationId xmlns:a16="http://schemas.microsoft.com/office/drawing/2014/main" id="{E7B8F539-EB6B-4671-BC48-6D566E4D35D7}"/>
              </a:ext>
            </a:extLst>
          </p:cNvPr>
          <p:cNvSpPr txBox="1"/>
          <p:nvPr/>
        </p:nvSpPr>
        <p:spPr>
          <a:xfrm>
            <a:off x="9307285" y="6518750"/>
            <a:ext cx="587829" cy="261610"/>
          </a:xfrm>
          <a:prstGeom prst="rect">
            <a:avLst/>
          </a:prstGeom>
          <a:noFill/>
        </p:spPr>
        <p:txBody>
          <a:bodyPr wrap="square" rtlCol="0">
            <a:spAutoFit/>
          </a:bodyPr>
          <a:lstStyle/>
          <a:p>
            <a:r>
              <a:rPr lang="en-US" sz="1100" dirty="0"/>
              <a:t>N=241</a:t>
            </a:r>
          </a:p>
        </p:txBody>
      </p:sp>
      <p:graphicFrame>
        <p:nvGraphicFramePr>
          <p:cNvPr id="6" name="Table 5">
            <a:extLst>
              <a:ext uri="{FF2B5EF4-FFF2-40B4-BE49-F238E27FC236}">
                <a16:creationId xmlns:a16="http://schemas.microsoft.com/office/drawing/2014/main" id="{338CA830-6161-48F8-A48A-52D997BCA0E0}"/>
              </a:ext>
            </a:extLst>
          </p:cNvPr>
          <p:cNvGraphicFramePr>
            <a:graphicFrameLocks noGrp="1"/>
          </p:cNvGraphicFramePr>
          <p:nvPr>
            <p:extLst>
              <p:ext uri="{D42A27DB-BD31-4B8C-83A1-F6EECF244321}">
                <p14:modId xmlns:p14="http://schemas.microsoft.com/office/powerpoint/2010/main" val="4135317828"/>
              </p:ext>
            </p:extLst>
          </p:nvPr>
        </p:nvGraphicFramePr>
        <p:xfrm>
          <a:off x="2752531" y="3881535"/>
          <a:ext cx="6307493" cy="2898825"/>
        </p:xfrm>
        <a:graphic>
          <a:graphicData uri="http://schemas.openxmlformats.org/drawingml/2006/table">
            <a:tbl>
              <a:tblPr/>
              <a:tblGrid>
                <a:gridCol w="1703883">
                  <a:extLst>
                    <a:ext uri="{9D8B030D-6E8A-4147-A177-3AD203B41FA5}">
                      <a16:colId xmlns:a16="http://schemas.microsoft.com/office/drawing/2014/main" val="3692693651"/>
                    </a:ext>
                  </a:extLst>
                </a:gridCol>
                <a:gridCol w="453326">
                  <a:extLst>
                    <a:ext uri="{9D8B030D-6E8A-4147-A177-3AD203B41FA5}">
                      <a16:colId xmlns:a16="http://schemas.microsoft.com/office/drawing/2014/main" val="2035735583"/>
                    </a:ext>
                  </a:extLst>
                </a:gridCol>
                <a:gridCol w="410339">
                  <a:extLst>
                    <a:ext uri="{9D8B030D-6E8A-4147-A177-3AD203B41FA5}">
                      <a16:colId xmlns:a16="http://schemas.microsoft.com/office/drawing/2014/main" val="2586361441"/>
                    </a:ext>
                  </a:extLst>
                </a:gridCol>
                <a:gridCol w="410339">
                  <a:extLst>
                    <a:ext uri="{9D8B030D-6E8A-4147-A177-3AD203B41FA5}">
                      <a16:colId xmlns:a16="http://schemas.microsoft.com/office/drawing/2014/main" val="1985837895"/>
                    </a:ext>
                  </a:extLst>
                </a:gridCol>
                <a:gridCol w="410339">
                  <a:extLst>
                    <a:ext uri="{9D8B030D-6E8A-4147-A177-3AD203B41FA5}">
                      <a16:colId xmlns:a16="http://schemas.microsoft.com/office/drawing/2014/main" val="556845637"/>
                    </a:ext>
                  </a:extLst>
                </a:gridCol>
                <a:gridCol w="410339">
                  <a:extLst>
                    <a:ext uri="{9D8B030D-6E8A-4147-A177-3AD203B41FA5}">
                      <a16:colId xmlns:a16="http://schemas.microsoft.com/office/drawing/2014/main" val="3466218379"/>
                    </a:ext>
                  </a:extLst>
                </a:gridCol>
                <a:gridCol w="410339">
                  <a:extLst>
                    <a:ext uri="{9D8B030D-6E8A-4147-A177-3AD203B41FA5}">
                      <a16:colId xmlns:a16="http://schemas.microsoft.com/office/drawing/2014/main" val="3443341851"/>
                    </a:ext>
                  </a:extLst>
                </a:gridCol>
                <a:gridCol w="410339">
                  <a:extLst>
                    <a:ext uri="{9D8B030D-6E8A-4147-A177-3AD203B41FA5}">
                      <a16:colId xmlns:a16="http://schemas.microsoft.com/office/drawing/2014/main" val="459738274"/>
                    </a:ext>
                  </a:extLst>
                </a:gridCol>
                <a:gridCol w="410339">
                  <a:extLst>
                    <a:ext uri="{9D8B030D-6E8A-4147-A177-3AD203B41FA5}">
                      <a16:colId xmlns:a16="http://schemas.microsoft.com/office/drawing/2014/main" val="654614235"/>
                    </a:ext>
                  </a:extLst>
                </a:gridCol>
                <a:gridCol w="410339">
                  <a:extLst>
                    <a:ext uri="{9D8B030D-6E8A-4147-A177-3AD203B41FA5}">
                      <a16:colId xmlns:a16="http://schemas.microsoft.com/office/drawing/2014/main" val="3898726802"/>
                    </a:ext>
                  </a:extLst>
                </a:gridCol>
                <a:gridCol w="410339">
                  <a:extLst>
                    <a:ext uri="{9D8B030D-6E8A-4147-A177-3AD203B41FA5}">
                      <a16:colId xmlns:a16="http://schemas.microsoft.com/office/drawing/2014/main" val="1364475784"/>
                    </a:ext>
                  </a:extLst>
                </a:gridCol>
                <a:gridCol w="457233">
                  <a:extLst>
                    <a:ext uri="{9D8B030D-6E8A-4147-A177-3AD203B41FA5}">
                      <a16:colId xmlns:a16="http://schemas.microsoft.com/office/drawing/2014/main" val="4100973547"/>
                    </a:ext>
                  </a:extLst>
                </a:gridCol>
              </a:tblGrid>
              <a:tr h="19325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12799"/>
                  </a:ext>
                </a:extLst>
              </a:tr>
              <a:tr h="193255">
                <a:tc>
                  <a:txBody>
                    <a:bodyPr/>
                    <a:lstStyle/>
                    <a:p>
                      <a:pPr algn="l" fontAlgn="b"/>
                      <a:r>
                        <a:rPr lang="en-US" sz="1100" b="0" i="0" u="none" strike="noStrike">
                          <a:solidFill>
                            <a:srgbClr val="000000"/>
                          </a:solidFill>
                          <a:effectLst/>
                          <a:latin typeface="Calibri" panose="020F0502020204030204" pitchFamily="34" charset="0"/>
                        </a:rPr>
                        <a:t>Medical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23914"/>
                  </a:ext>
                </a:extLst>
              </a:tr>
              <a:tr h="193255">
                <a:tc>
                  <a:txBody>
                    <a:bodyPr/>
                    <a:lstStyle/>
                    <a:p>
                      <a:pPr algn="l" fontAlgn="b"/>
                      <a:r>
                        <a:rPr lang="en-US" sz="1100" b="0" i="0" u="none" strike="noStrike">
                          <a:solidFill>
                            <a:srgbClr val="000000"/>
                          </a:solidFill>
                          <a:effectLst/>
                          <a:latin typeface="Calibri" panose="020F0502020204030204" pitchFamily="34" charset="0"/>
                        </a:rPr>
                        <a:t>Bottom Fell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001819"/>
                  </a:ext>
                </a:extLst>
              </a:tr>
              <a:tr h="193255">
                <a:tc>
                  <a:txBody>
                    <a:bodyPr/>
                    <a:lstStyle/>
                    <a:p>
                      <a:pPr algn="l" fontAlgn="b"/>
                      <a:r>
                        <a:rPr lang="en-US" sz="1100" b="0" i="0" u="none" strike="noStrike">
                          <a:solidFill>
                            <a:srgbClr val="000000"/>
                          </a:solidFill>
                          <a:effectLst/>
                          <a:latin typeface="Calibri" panose="020F0502020204030204" pitchFamily="34" charset="0"/>
                        </a:rPr>
                        <a:t>Loss grip/balance/Slip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366180"/>
                  </a:ext>
                </a:extLst>
              </a:tr>
              <a:tr h="193255">
                <a:tc>
                  <a:txBody>
                    <a:bodyPr/>
                    <a:lstStyle/>
                    <a:p>
                      <a:pPr algn="l" fontAlgn="b"/>
                      <a:r>
                        <a:rPr lang="en-US" sz="1100" b="0" i="0" u="none" strike="noStrike">
                          <a:solidFill>
                            <a:srgbClr val="000000"/>
                          </a:solidFill>
                          <a:effectLst/>
                          <a:latin typeface="Calibri" panose="020F0502020204030204" pitchFamily="34" charset="0"/>
                        </a:rPr>
                        <a:t>Stand Shift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641918"/>
                  </a:ext>
                </a:extLst>
              </a:tr>
              <a:tr h="193255">
                <a:tc>
                  <a:txBody>
                    <a:bodyPr/>
                    <a:lstStyle/>
                    <a:p>
                      <a:pPr algn="l" fontAlgn="b"/>
                      <a:r>
                        <a:rPr lang="en-US" sz="1100" b="0" i="0" u="none" strike="noStrike">
                          <a:solidFill>
                            <a:srgbClr val="000000"/>
                          </a:solidFill>
                          <a:effectLst/>
                          <a:latin typeface="Calibri" panose="020F0502020204030204" pitchFamily="34" charset="0"/>
                        </a:rPr>
                        <a:t>stand break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551981"/>
                  </a:ext>
                </a:extLst>
              </a:tr>
              <a:tr h="193255">
                <a:tc>
                  <a:txBody>
                    <a:bodyPr/>
                    <a:lstStyle/>
                    <a:p>
                      <a:pPr algn="l" fontAlgn="b"/>
                      <a:r>
                        <a:rPr lang="en-US" sz="1100" b="0" i="0" u="none" strike="noStrike">
                          <a:solidFill>
                            <a:srgbClr val="000000"/>
                          </a:solidFill>
                          <a:effectLst/>
                          <a:latin typeface="Calibri" panose="020F0502020204030204" pitchFamily="34" charset="0"/>
                        </a:rPr>
                        <a:t>sleep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860168"/>
                  </a:ext>
                </a:extLst>
              </a:tr>
              <a:tr h="193255">
                <a:tc>
                  <a:txBody>
                    <a:bodyPr/>
                    <a:lstStyle/>
                    <a:p>
                      <a:pPr algn="l" fontAlgn="b"/>
                      <a:r>
                        <a:rPr lang="en-US" sz="1100" b="0" i="0" u="none" strike="noStrike">
                          <a:solidFill>
                            <a:srgbClr val="000000"/>
                          </a:solidFill>
                          <a:effectLst/>
                          <a:latin typeface="Calibri" panose="020F0502020204030204" pitchFamily="34" charset="0"/>
                        </a:rPr>
                        <a:t>strap break/loose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r" fontAlgn="b"/>
                      <a:r>
                        <a:rPr lang="en-US" sz="11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580961"/>
                  </a:ext>
                </a:extLst>
              </a:tr>
              <a:tr h="193255">
                <a:tc>
                  <a:txBody>
                    <a:bodyPr/>
                    <a:lstStyle/>
                    <a:p>
                      <a:pPr algn="l" fontAlgn="b"/>
                      <a:r>
                        <a:rPr lang="en-US" sz="1100" b="0" i="0" u="none" strike="noStrike">
                          <a:solidFill>
                            <a:srgbClr val="000000"/>
                          </a:solidFill>
                          <a:effectLst/>
                          <a:latin typeface="Calibri" panose="020F0502020204030204" pitchFamily="34" charset="0"/>
                        </a:rPr>
                        <a:t>human error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231377"/>
                  </a:ext>
                </a:extLst>
              </a:tr>
              <a:tr h="193255">
                <a:tc>
                  <a:txBody>
                    <a:bodyPr/>
                    <a:lstStyle/>
                    <a:p>
                      <a:pPr algn="l" fontAlgn="b"/>
                      <a:r>
                        <a:rPr lang="en-US" sz="1100" b="0" i="0" u="none" strike="noStrike">
                          <a:solidFill>
                            <a:srgbClr val="000000"/>
                          </a:solidFill>
                          <a:effectLst/>
                          <a:latin typeface="Calibri" panose="020F0502020204030204" pitchFamily="34" charset="0"/>
                        </a:rPr>
                        <a:t>limb break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963502"/>
                  </a:ext>
                </a:extLst>
              </a:tr>
              <a:tr h="193255">
                <a:tc>
                  <a:txBody>
                    <a:bodyPr/>
                    <a:lstStyle/>
                    <a:p>
                      <a:pPr algn="l" fontAlgn="b"/>
                      <a:r>
                        <a:rPr lang="en-US" sz="1100" b="0" i="0" u="none" strike="noStrike">
                          <a:solidFill>
                            <a:srgbClr val="000000"/>
                          </a:solidFill>
                          <a:effectLst/>
                          <a:latin typeface="Calibri" panose="020F0502020204030204" pitchFamily="34" charset="0"/>
                        </a:rPr>
                        <a:t>chain/cable break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634531"/>
                  </a:ext>
                </a:extLst>
              </a:tr>
              <a:tr h="193255">
                <a:tc>
                  <a:txBody>
                    <a:bodyPr/>
                    <a:lstStyle/>
                    <a:p>
                      <a:pPr algn="l" fontAlgn="b"/>
                      <a:r>
                        <a:rPr lang="en-US" sz="1100" b="0" i="0" u="none" strike="noStrike">
                          <a:solidFill>
                            <a:srgbClr val="000000"/>
                          </a:solidFill>
                          <a:effectLst/>
                          <a:latin typeface="Calibri" panose="020F0502020204030204" pitchFamily="34" charset="0"/>
                        </a:rPr>
                        <a:t>step/ladder failure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r" fontAlgn="b"/>
                      <a:r>
                        <a:rPr lang="en-US"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9438706"/>
                  </a:ext>
                </a:extLst>
              </a:tr>
              <a:tr h="193255">
                <a:tc>
                  <a:txBody>
                    <a:bodyPr/>
                    <a:lstStyle/>
                    <a:p>
                      <a:pPr algn="l" fontAlgn="b"/>
                      <a:r>
                        <a:rPr lang="en-US" sz="1100" b="0" i="0" u="none" strike="noStrike">
                          <a:solidFill>
                            <a:srgbClr val="000000"/>
                          </a:solidFill>
                          <a:effectLst/>
                          <a:latin typeface="Calibri" panose="020F0502020204030204" pitchFamily="34" charset="0"/>
                        </a:rPr>
                        <a:t>alcohol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733506"/>
                  </a:ext>
                </a:extLst>
              </a:tr>
              <a:tr h="193255">
                <a:tc>
                  <a:txBody>
                    <a:bodyPr/>
                    <a:lstStyle/>
                    <a:p>
                      <a:pPr algn="l" fontAlgn="b"/>
                      <a:r>
                        <a:rPr lang="en-US"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039348"/>
                  </a:ext>
                </a:extLst>
              </a:tr>
              <a:tr h="19325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34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31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35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21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dirty="0">
                          <a:solidFill>
                            <a:srgbClr val="000000"/>
                          </a:solidFill>
                          <a:effectLst/>
                          <a:latin typeface="Calibri" panose="020F0502020204030204" pitchFamily="34" charset="0"/>
                        </a:rPr>
                        <a:t>241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57295654"/>
                  </a:ext>
                </a:extLst>
              </a:tr>
            </a:tbl>
          </a:graphicData>
        </a:graphic>
      </p:graphicFrame>
    </p:spTree>
    <p:extLst>
      <p:ext uri="{BB962C8B-B14F-4D97-AF65-F5344CB8AC3E}">
        <p14:creationId xmlns:p14="http://schemas.microsoft.com/office/powerpoint/2010/main" val="349116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BA26-5609-4F97-B97E-DC8CE4D7EF12}"/>
              </a:ext>
            </a:extLst>
          </p:cNvPr>
          <p:cNvSpPr>
            <a:spLocks noGrp="1"/>
          </p:cNvSpPr>
          <p:nvPr>
            <p:ph type="title"/>
          </p:nvPr>
        </p:nvSpPr>
        <p:spPr>
          <a:xfrm>
            <a:off x="154819" y="130137"/>
            <a:ext cx="3854528" cy="1278466"/>
          </a:xfrm>
        </p:spPr>
        <p:txBody>
          <a:bodyPr>
            <a:normAutofit/>
          </a:bodyPr>
          <a:lstStyle/>
          <a:p>
            <a:r>
              <a:rPr lang="en-US" sz="4000" dirty="0"/>
              <a:t>Hunting Method</a:t>
            </a:r>
          </a:p>
        </p:txBody>
      </p:sp>
      <p:pic>
        <p:nvPicPr>
          <p:cNvPr id="5" name="Picture 4">
            <a:extLst>
              <a:ext uri="{FF2B5EF4-FFF2-40B4-BE49-F238E27FC236}">
                <a16:creationId xmlns:a16="http://schemas.microsoft.com/office/drawing/2014/main" id="{C5D6B760-2966-4D6E-9AC8-9FD625AC61CD}"/>
              </a:ext>
            </a:extLst>
          </p:cNvPr>
          <p:cNvPicPr>
            <a:picLocks noChangeAspect="1"/>
          </p:cNvPicPr>
          <p:nvPr/>
        </p:nvPicPr>
        <p:blipFill>
          <a:blip r:embed="rId2"/>
          <a:stretch>
            <a:fillRect/>
          </a:stretch>
        </p:blipFill>
        <p:spPr>
          <a:xfrm>
            <a:off x="698944" y="1589314"/>
            <a:ext cx="8181541" cy="4584589"/>
          </a:xfrm>
          <a:prstGeom prst="rect">
            <a:avLst/>
          </a:prstGeom>
        </p:spPr>
      </p:pic>
    </p:spTree>
    <p:extLst>
      <p:ext uri="{BB962C8B-B14F-4D97-AF65-F5344CB8AC3E}">
        <p14:creationId xmlns:p14="http://schemas.microsoft.com/office/powerpoint/2010/main" val="362203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E25053-66DD-4862-B06A-1C1959F6DA58}"/>
              </a:ext>
            </a:extLst>
          </p:cNvPr>
          <p:cNvSpPr>
            <a:spLocks noGrp="1"/>
          </p:cNvSpPr>
          <p:nvPr>
            <p:ph type="title"/>
          </p:nvPr>
        </p:nvSpPr>
        <p:spPr>
          <a:xfrm>
            <a:off x="0" y="0"/>
            <a:ext cx="8596668" cy="858416"/>
          </a:xfrm>
        </p:spPr>
        <p:txBody>
          <a:bodyPr/>
          <a:lstStyle/>
          <a:p>
            <a:r>
              <a:rPr lang="en-US" dirty="0"/>
              <a:t>Injury v. Fatality</a:t>
            </a:r>
          </a:p>
        </p:txBody>
      </p:sp>
      <p:pic>
        <p:nvPicPr>
          <p:cNvPr id="8" name="Content Placeholder 7">
            <a:extLst>
              <a:ext uri="{FF2B5EF4-FFF2-40B4-BE49-F238E27FC236}">
                <a16:creationId xmlns:a16="http://schemas.microsoft.com/office/drawing/2014/main" id="{4DA295AA-7B64-4912-91C4-88FED298F598}"/>
              </a:ext>
            </a:extLst>
          </p:cNvPr>
          <p:cNvPicPr>
            <a:picLocks noGrp="1" noChangeAspect="1"/>
          </p:cNvPicPr>
          <p:nvPr>
            <p:ph sz="half" idx="1"/>
          </p:nvPr>
        </p:nvPicPr>
        <p:blipFill>
          <a:blip r:embed="rId2"/>
          <a:stretch>
            <a:fillRect/>
          </a:stretch>
        </p:blipFill>
        <p:spPr>
          <a:xfrm>
            <a:off x="482547" y="749452"/>
            <a:ext cx="6170180" cy="3896321"/>
          </a:xfrm>
          <a:prstGeom prst="rect">
            <a:avLst/>
          </a:prstGeom>
        </p:spPr>
      </p:pic>
      <p:graphicFrame>
        <p:nvGraphicFramePr>
          <p:cNvPr id="9" name="Content Placeholder 8">
            <a:extLst>
              <a:ext uri="{FF2B5EF4-FFF2-40B4-BE49-F238E27FC236}">
                <a16:creationId xmlns:a16="http://schemas.microsoft.com/office/drawing/2014/main" id="{F8D7F249-2C09-4A4C-8D18-49FCFD24B1F6}"/>
              </a:ext>
            </a:extLst>
          </p:cNvPr>
          <p:cNvGraphicFramePr>
            <a:graphicFrameLocks noGrp="1"/>
          </p:cNvGraphicFramePr>
          <p:nvPr>
            <p:ph sz="half" idx="2"/>
            <p:extLst>
              <p:ext uri="{D42A27DB-BD31-4B8C-83A1-F6EECF244321}">
                <p14:modId xmlns:p14="http://schemas.microsoft.com/office/powerpoint/2010/main" val="1753805346"/>
              </p:ext>
            </p:extLst>
          </p:nvPr>
        </p:nvGraphicFramePr>
        <p:xfrm>
          <a:off x="1772815" y="4730618"/>
          <a:ext cx="6680724" cy="2052739"/>
        </p:xfrm>
        <a:graphic>
          <a:graphicData uri="http://schemas.openxmlformats.org/drawingml/2006/table">
            <a:tbl>
              <a:tblPr/>
              <a:tblGrid>
                <a:gridCol w="720224">
                  <a:extLst>
                    <a:ext uri="{9D8B030D-6E8A-4147-A177-3AD203B41FA5}">
                      <a16:colId xmlns:a16="http://schemas.microsoft.com/office/drawing/2014/main" val="2031877"/>
                    </a:ext>
                  </a:extLst>
                </a:gridCol>
                <a:gridCol w="596050">
                  <a:extLst>
                    <a:ext uri="{9D8B030D-6E8A-4147-A177-3AD203B41FA5}">
                      <a16:colId xmlns:a16="http://schemas.microsoft.com/office/drawing/2014/main" val="1692910243"/>
                    </a:ext>
                  </a:extLst>
                </a:gridCol>
                <a:gridCol w="596050">
                  <a:extLst>
                    <a:ext uri="{9D8B030D-6E8A-4147-A177-3AD203B41FA5}">
                      <a16:colId xmlns:a16="http://schemas.microsoft.com/office/drawing/2014/main" val="2924904274"/>
                    </a:ext>
                  </a:extLst>
                </a:gridCol>
                <a:gridCol w="596050">
                  <a:extLst>
                    <a:ext uri="{9D8B030D-6E8A-4147-A177-3AD203B41FA5}">
                      <a16:colId xmlns:a16="http://schemas.microsoft.com/office/drawing/2014/main" val="1009619574"/>
                    </a:ext>
                  </a:extLst>
                </a:gridCol>
                <a:gridCol w="596050">
                  <a:extLst>
                    <a:ext uri="{9D8B030D-6E8A-4147-A177-3AD203B41FA5}">
                      <a16:colId xmlns:a16="http://schemas.microsoft.com/office/drawing/2014/main" val="3207814850"/>
                    </a:ext>
                  </a:extLst>
                </a:gridCol>
                <a:gridCol w="596050">
                  <a:extLst>
                    <a:ext uri="{9D8B030D-6E8A-4147-A177-3AD203B41FA5}">
                      <a16:colId xmlns:a16="http://schemas.microsoft.com/office/drawing/2014/main" val="2634130624"/>
                    </a:ext>
                  </a:extLst>
                </a:gridCol>
                <a:gridCol w="596050">
                  <a:extLst>
                    <a:ext uri="{9D8B030D-6E8A-4147-A177-3AD203B41FA5}">
                      <a16:colId xmlns:a16="http://schemas.microsoft.com/office/drawing/2014/main" val="2975280694"/>
                    </a:ext>
                  </a:extLst>
                </a:gridCol>
                <a:gridCol w="596050">
                  <a:extLst>
                    <a:ext uri="{9D8B030D-6E8A-4147-A177-3AD203B41FA5}">
                      <a16:colId xmlns:a16="http://schemas.microsoft.com/office/drawing/2014/main" val="2552647181"/>
                    </a:ext>
                  </a:extLst>
                </a:gridCol>
                <a:gridCol w="596050">
                  <a:extLst>
                    <a:ext uri="{9D8B030D-6E8A-4147-A177-3AD203B41FA5}">
                      <a16:colId xmlns:a16="http://schemas.microsoft.com/office/drawing/2014/main" val="1660971513"/>
                    </a:ext>
                  </a:extLst>
                </a:gridCol>
                <a:gridCol w="596050">
                  <a:extLst>
                    <a:ext uri="{9D8B030D-6E8A-4147-A177-3AD203B41FA5}">
                      <a16:colId xmlns:a16="http://schemas.microsoft.com/office/drawing/2014/main" val="2350867395"/>
                    </a:ext>
                  </a:extLst>
                </a:gridCol>
                <a:gridCol w="596050">
                  <a:extLst>
                    <a:ext uri="{9D8B030D-6E8A-4147-A177-3AD203B41FA5}">
                      <a16:colId xmlns:a16="http://schemas.microsoft.com/office/drawing/2014/main" val="467382351"/>
                    </a:ext>
                  </a:extLst>
                </a:gridCol>
              </a:tblGrid>
              <a:tr h="387148">
                <a:tc>
                  <a:txBody>
                    <a:bodyPr/>
                    <a:lstStyle/>
                    <a:p>
                      <a:pPr algn="l" fontAlgn="b"/>
                      <a:r>
                        <a:rPr lang="en-US" sz="1400" b="0" i="0" u="none" strike="noStrike" dirty="0">
                          <a:solidFill>
                            <a:srgbClr val="000000"/>
                          </a:solidFill>
                          <a:effectLst/>
                          <a:latin typeface="Calibri" panose="020F0502020204030204" pitchFamily="34" charset="0"/>
                        </a:rPr>
                        <a:t> </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2010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2011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2012</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2014</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2015</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2016</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2017</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2018</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alibri" panose="020F0502020204030204" pitchFamily="34" charset="0"/>
                        </a:rPr>
                        <a:t>Totals</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070799"/>
                  </a:ext>
                </a:extLst>
              </a:tr>
              <a:tr h="387148">
                <a:tc>
                  <a:txBody>
                    <a:bodyPr/>
                    <a:lstStyle/>
                    <a:p>
                      <a:pPr algn="l" fontAlgn="b"/>
                      <a:r>
                        <a:rPr lang="en-US" sz="1400" b="1" i="1" u="none" strike="noStrike">
                          <a:solidFill>
                            <a:srgbClr val="000000"/>
                          </a:solidFill>
                          <a:effectLst/>
                          <a:latin typeface="Calibri" panose="020F0502020204030204" pitchFamily="34" charset="0"/>
                        </a:rPr>
                        <a:t>Injury</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24</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42</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36</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35</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57</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36</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296</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77622"/>
                  </a:ext>
                </a:extLst>
              </a:tr>
              <a:tr h="387148">
                <a:tc>
                  <a:txBody>
                    <a:bodyPr/>
                    <a:lstStyle/>
                    <a:p>
                      <a:pPr algn="l" fontAlgn="b"/>
                      <a:r>
                        <a:rPr lang="en-US" sz="1400" b="1" i="1" u="none" strike="noStrike">
                          <a:solidFill>
                            <a:srgbClr val="000000"/>
                          </a:solidFill>
                          <a:effectLst/>
                          <a:latin typeface="Calibri" panose="020F0502020204030204" pitchFamily="34" charset="0"/>
                        </a:rPr>
                        <a:t>Fatality</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869306"/>
                  </a:ext>
                </a:extLst>
              </a:tr>
              <a:tr h="387148">
                <a:tc>
                  <a:txBody>
                    <a:bodyPr/>
                    <a:lstStyle/>
                    <a:p>
                      <a:pPr algn="l" fontAlgn="b"/>
                      <a:r>
                        <a:rPr lang="en-US" sz="1400" b="1" i="1" u="none" strike="noStrike">
                          <a:solidFill>
                            <a:srgbClr val="000000"/>
                          </a:solidFill>
                          <a:effectLst/>
                          <a:latin typeface="Calibri" panose="020F0502020204030204" pitchFamily="34" charset="0"/>
                        </a:rPr>
                        <a:t>total</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15</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24</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45</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37</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31</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35</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58</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39</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307</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737916"/>
                  </a:ext>
                </a:extLst>
              </a:tr>
              <a:tr h="504147">
                <a:tc>
                  <a:txBody>
                    <a:bodyPr/>
                    <a:lstStyle/>
                    <a:p>
                      <a:pPr algn="l" fontAlgn="b"/>
                      <a:r>
                        <a:rPr lang="en-US" sz="1400" b="1" i="1" u="none" strike="noStrike">
                          <a:solidFill>
                            <a:srgbClr val="000000"/>
                          </a:solidFill>
                          <a:effectLst/>
                          <a:latin typeface="Calibri" panose="020F0502020204030204" pitchFamily="34" charset="0"/>
                        </a:rPr>
                        <a:t>% Fatalilty</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13.33%</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6.66%</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2.70%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3.22%</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1.72%</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7.69%</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0.00%</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3.58%</a:t>
                      </a:r>
                    </a:p>
                  </a:txBody>
                  <a:tcPr marL="5834" marR="5834" marT="58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992252"/>
                  </a:ext>
                </a:extLst>
              </a:tr>
            </a:tbl>
          </a:graphicData>
        </a:graphic>
      </p:graphicFrame>
    </p:spTree>
    <p:extLst>
      <p:ext uri="{BB962C8B-B14F-4D97-AF65-F5344CB8AC3E}">
        <p14:creationId xmlns:p14="http://schemas.microsoft.com/office/powerpoint/2010/main" val="199785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ED4BE3-3DF1-42D0-A880-C46C44FB8DB4}"/>
              </a:ext>
            </a:extLst>
          </p:cNvPr>
          <p:cNvSpPr>
            <a:spLocks noGrp="1"/>
          </p:cNvSpPr>
          <p:nvPr>
            <p:ph type="title"/>
          </p:nvPr>
        </p:nvSpPr>
        <p:spPr>
          <a:xfrm>
            <a:off x="2021581" y="2515709"/>
            <a:ext cx="8596668" cy="1826581"/>
          </a:xfrm>
        </p:spPr>
        <p:txBody>
          <a:bodyPr>
            <a:noAutofit/>
          </a:bodyPr>
          <a:lstStyle/>
          <a:p>
            <a:r>
              <a:rPr lang="en-US" sz="6000" dirty="0"/>
              <a:t>Best Practices and Techniques</a:t>
            </a:r>
          </a:p>
        </p:txBody>
      </p:sp>
    </p:spTree>
    <p:extLst>
      <p:ext uri="{BB962C8B-B14F-4D97-AF65-F5344CB8AC3E}">
        <p14:creationId xmlns:p14="http://schemas.microsoft.com/office/powerpoint/2010/main" val="345038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28411" y="1619074"/>
            <a:ext cx="3259164" cy="2308324"/>
          </a:xfrm>
          <a:prstGeom prst="rect">
            <a:avLst/>
          </a:prstGeom>
          <a:noFill/>
        </p:spPr>
        <p:txBody>
          <a:bodyPr wrap="square" rtlCol="0">
            <a:spAutoFit/>
          </a:bodyPr>
          <a:lstStyle/>
          <a:p>
            <a:pPr algn="ctr"/>
            <a:r>
              <a:rPr lang="en-US" sz="3600" b="1" dirty="0"/>
              <a:t>Keep it </a:t>
            </a:r>
          </a:p>
          <a:p>
            <a:pPr algn="ctr"/>
            <a:r>
              <a:rPr lang="en-US" sz="3600" b="1" dirty="0"/>
              <a:t>Simple</a:t>
            </a:r>
          </a:p>
          <a:p>
            <a:pPr algn="ctr"/>
            <a:r>
              <a:rPr lang="en-US" sz="3600" b="1" dirty="0"/>
              <a:t>Education  Infographic</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637" y="341811"/>
            <a:ext cx="3441096" cy="619397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403" y="341811"/>
            <a:ext cx="2893954" cy="6193974"/>
          </a:xfrm>
          <a:prstGeom prst="rect">
            <a:avLst/>
          </a:prstGeom>
        </p:spPr>
      </p:pic>
    </p:spTree>
    <p:extLst>
      <p:ext uri="{BB962C8B-B14F-4D97-AF65-F5344CB8AC3E}">
        <p14:creationId xmlns:p14="http://schemas.microsoft.com/office/powerpoint/2010/main" val="116578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18"/>
          <a:stretch/>
        </p:blipFill>
        <p:spPr bwMode="auto">
          <a:xfrm>
            <a:off x="1194235" y="0"/>
            <a:ext cx="962345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F10A67D-0CB6-427A-B72C-A1A960B495DC}"/>
              </a:ext>
            </a:extLst>
          </p:cNvPr>
          <p:cNvSpPr txBox="1"/>
          <p:nvPr/>
        </p:nvSpPr>
        <p:spPr>
          <a:xfrm>
            <a:off x="4448175" y="5876925"/>
            <a:ext cx="3362325" cy="369332"/>
          </a:xfrm>
          <a:prstGeom prst="rect">
            <a:avLst/>
          </a:prstGeom>
          <a:solidFill>
            <a:srgbClr val="CCECFF"/>
          </a:solidFill>
        </p:spPr>
        <p:txBody>
          <a:bodyPr wrap="square" rtlCol="0">
            <a:spAutoFit/>
          </a:bodyPr>
          <a:lstStyle/>
          <a:p>
            <a:pPr algn="ctr"/>
            <a:r>
              <a:rPr lang="en-US" b="1" i="1" dirty="0"/>
              <a:t>Educational Best Practices</a:t>
            </a:r>
          </a:p>
        </p:txBody>
      </p:sp>
    </p:spTree>
    <p:extLst>
      <p:ext uri="{BB962C8B-B14F-4D97-AF65-F5344CB8AC3E}">
        <p14:creationId xmlns:p14="http://schemas.microsoft.com/office/powerpoint/2010/main" val="180443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A08C-0967-40C6-B155-53CBE3D866E2}"/>
              </a:ext>
            </a:extLst>
          </p:cNvPr>
          <p:cNvSpPr>
            <a:spLocks noGrp="1"/>
          </p:cNvSpPr>
          <p:nvPr>
            <p:ph type="title"/>
          </p:nvPr>
        </p:nvSpPr>
        <p:spPr>
          <a:xfrm>
            <a:off x="0" y="2361713"/>
            <a:ext cx="3854528" cy="1278466"/>
          </a:xfrm>
        </p:spPr>
        <p:txBody>
          <a:bodyPr>
            <a:normAutofit/>
          </a:bodyPr>
          <a:lstStyle/>
          <a:p>
            <a:r>
              <a:rPr lang="en-US" sz="3600" dirty="0"/>
              <a:t>Rope Safety Lines</a:t>
            </a:r>
          </a:p>
        </p:txBody>
      </p:sp>
      <p:pic>
        <p:nvPicPr>
          <p:cNvPr id="5" name="Picture 4">
            <a:extLst>
              <a:ext uri="{FF2B5EF4-FFF2-40B4-BE49-F238E27FC236}">
                <a16:creationId xmlns:a16="http://schemas.microsoft.com/office/drawing/2014/main" id="{E0B7E26A-E795-471A-A7EC-1AFAD3F872E1}"/>
              </a:ext>
            </a:extLst>
          </p:cNvPr>
          <p:cNvPicPr>
            <a:picLocks noChangeAspect="1"/>
          </p:cNvPicPr>
          <p:nvPr/>
        </p:nvPicPr>
        <p:blipFill>
          <a:blip r:embed="rId2"/>
          <a:stretch>
            <a:fillRect/>
          </a:stretch>
        </p:blipFill>
        <p:spPr>
          <a:xfrm>
            <a:off x="3996417" y="1152525"/>
            <a:ext cx="2733675" cy="2733675"/>
          </a:xfrm>
          <a:prstGeom prst="rect">
            <a:avLst/>
          </a:prstGeom>
        </p:spPr>
      </p:pic>
      <p:pic>
        <p:nvPicPr>
          <p:cNvPr id="6" name="Picture 5">
            <a:extLst>
              <a:ext uri="{FF2B5EF4-FFF2-40B4-BE49-F238E27FC236}">
                <a16:creationId xmlns:a16="http://schemas.microsoft.com/office/drawing/2014/main" id="{B7A42216-03A9-467B-8BEA-731E2BA47BA2}"/>
              </a:ext>
            </a:extLst>
          </p:cNvPr>
          <p:cNvPicPr>
            <a:picLocks noChangeAspect="1"/>
          </p:cNvPicPr>
          <p:nvPr/>
        </p:nvPicPr>
        <p:blipFill>
          <a:blip r:embed="rId3"/>
          <a:stretch>
            <a:fillRect/>
          </a:stretch>
        </p:blipFill>
        <p:spPr>
          <a:xfrm>
            <a:off x="6709000" y="926386"/>
            <a:ext cx="2962275" cy="2962275"/>
          </a:xfrm>
          <a:prstGeom prst="rect">
            <a:avLst/>
          </a:prstGeom>
        </p:spPr>
      </p:pic>
      <p:pic>
        <p:nvPicPr>
          <p:cNvPr id="7" name="Picture 6">
            <a:extLst>
              <a:ext uri="{FF2B5EF4-FFF2-40B4-BE49-F238E27FC236}">
                <a16:creationId xmlns:a16="http://schemas.microsoft.com/office/drawing/2014/main" id="{CEE48570-99FE-4777-9728-F0B3420DAF03}"/>
              </a:ext>
            </a:extLst>
          </p:cNvPr>
          <p:cNvPicPr>
            <a:picLocks noChangeAspect="1"/>
          </p:cNvPicPr>
          <p:nvPr/>
        </p:nvPicPr>
        <p:blipFill>
          <a:blip r:embed="rId4"/>
          <a:stretch>
            <a:fillRect/>
          </a:stretch>
        </p:blipFill>
        <p:spPr>
          <a:xfrm>
            <a:off x="6863001" y="4285124"/>
            <a:ext cx="2194767" cy="2322505"/>
          </a:xfrm>
          <a:prstGeom prst="rect">
            <a:avLst/>
          </a:prstGeom>
        </p:spPr>
      </p:pic>
      <p:pic>
        <p:nvPicPr>
          <p:cNvPr id="8" name="Picture 7">
            <a:extLst>
              <a:ext uri="{FF2B5EF4-FFF2-40B4-BE49-F238E27FC236}">
                <a16:creationId xmlns:a16="http://schemas.microsoft.com/office/drawing/2014/main" id="{2916452A-8D0B-43AF-9FFD-CC4B9BF11280}"/>
              </a:ext>
            </a:extLst>
          </p:cNvPr>
          <p:cNvPicPr>
            <a:picLocks noChangeAspect="1"/>
          </p:cNvPicPr>
          <p:nvPr/>
        </p:nvPicPr>
        <p:blipFill>
          <a:blip r:embed="rId5"/>
          <a:stretch>
            <a:fillRect/>
          </a:stretch>
        </p:blipFill>
        <p:spPr>
          <a:xfrm>
            <a:off x="3745587" y="4105804"/>
            <a:ext cx="2633441" cy="2733676"/>
          </a:xfrm>
          <a:prstGeom prst="rect">
            <a:avLst/>
          </a:prstGeom>
        </p:spPr>
      </p:pic>
      <p:sp>
        <p:nvSpPr>
          <p:cNvPr id="9" name="TextBox 8">
            <a:extLst>
              <a:ext uri="{FF2B5EF4-FFF2-40B4-BE49-F238E27FC236}">
                <a16:creationId xmlns:a16="http://schemas.microsoft.com/office/drawing/2014/main" id="{A1CB5C1C-0CBA-4B43-8257-5950A908A80B}"/>
              </a:ext>
            </a:extLst>
          </p:cNvPr>
          <p:cNvSpPr txBox="1"/>
          <p:nvPr/>
        </p:nvSpPr>
        <p:spPr>
          <a:xfrm>
            <a:off x="3996417" y="1172936"/>
            <a:ext cx="1800225" cy="646331"/>
          </a:xfrm>
          <a:prstGeom prst="rect">
            <a:avLst/>
          </a:prstGeom>
          <a:noFill/>
        </p:spPr>
        <p:txBody>
          <a:bodyPr wrap="square" rtlCol="0">
            <a:spAutoFit/>
          </a:bodyPr>
          <a:lstStyle/>
          <a:p>
            <a:r>
              <a:rPr lang="en-US" dirty="0"/>
              <a:t>Summit Tree Stands</a:t>
            </a:r>
          </a:p>
        </p:txBody>
      </p:sp>
      <p:sp>
        <p:nvSpPr>
          <p:cNvPr id="10" name="TextBox 9">
            <a:extLst>
              <a:ext uri="{FF2B5EF4-FFF2-40B4-BE49-F238E27FC236}">
                <a16:creationId xmlns:a16="http://schemas.microsoft.com/office/drawing/2014/main" id="{D723E0C1-62F7-4CF7-9209-20FBE7078CB7}"/>
              </a:ext>
            </a:extLst>
          </p:cNvPr>
          <p:cNvSpPr txBox="1"/>
          <p:nvPr/>
        </p:nvSpPr>
        <p:spPr>
          <a:xfrm>
            <a:off x="6466112" y="1150064"/>
            <a:ext cx="1724025" cy="646331"/>
          </a:xfrm>
          <a:prstGeom prst="rect">
            <a:avLst/>
          </a:prstGeom>
          <a:noFill/>
        </p:spPr>
        <p:txBody>
          <a:bodyPr wrap="square" rtlCol="0">
            <a:spAutoFit/>
          </a:bodyPr>
          <a:lstStyle/>
          <a:p>
            <a:r>
              <a:rPr lang="en-US" dirty="0"/>
              <a:t>Hunter Safety System</a:t>
            </a:r>
          </a:p>
        </p:txBody>
      </p:sp>
      <p:sp>
        <p:nvSpPr>
          <p:cNvPr id="11" name="TextBox 10">
            <a:extLst>
              <a:ext uri="{FF2B5EF4-FFF2-40B4-BE49-F238E27FC236}">
                <a16:creationId xmlns:a16="http://schemas.microsoft.com/office/drawing/2014/main" id="{26EE5C19-C174-4A30-9972-F25C57349DF2}"/>
              </a:ext>
            </a:extLst>
          </p:cNvPr>
          <p:cNvSpPr txBox="1"/>
          <p:nvPr/>
        </p:nvSpPr>
        <p:spPr>
          <a:xfrm>
            <a:off x="3827807" y="3782638"/>
            <a:ext cx="2095500" cy="646331"/>
          </a:xfrm>
          <a:prstGeom prst="rect">
            <a:avLst/>
          </a:prstGeom>
          <a:noFill/>
        </p:spPr>
        <p:txBody>
          <a:bodyPr wrap="square" rtlCol="0">
            <a:spAutoFit/>
          </a:bodyPr>
          <a:lstStyle/>
          <a:p>
            <a:r>
              <a:rPr lang="en-US" dirty="0"/>
              <a:t>Millennium Tree Stands</a:t>
            </a:r>
          </a:p>
        </p:txBody>
      </p:sp>
      <p:sp>
        <p:nvSpPr>
          <p:cNvPr id="12" name="TextBox 11">
            <a:extLst>
              <a:ext uri="{FF2B5EF4-FFF2-40B4-BE49-F238E27FC236}">
                <a16:creationId xmlns:a16="http://schemas.microsoft.com/office/drawing/2014/main" id="{D48440D6-4523-4736-849C-1D92D653EEEA}"/>
              </a:ext>
            </a:extLst>
          </p:cNvPr>
          <p:cNvSpPr txBox="1"/>
          <p:nvPr/>
        </p:nvSpPr>
        <p:spPr>
          <a:xfrm>
            <a:off x="6876742" y="3886200"/>
            <a:ext cx="1600200" cy="646331"/>
          </a:xfrm>
          <a:prstGeom prst="rect">
            <a:avLst/>
          </a:prstGeom>
          <a:noFill/>
        </p:spPr>
        <p:txBody>
          <a:bodyPr wrap="square" rtlCol="0">
            <a:spAutoFit/>
          </a:bodyPr>
          <a:lstStyle/>
          <a:p>
            <a:r>
              <a:rPr lang="en-US" dirty="0"/>
              <a:t>Muddy Tree Stands</a:t>
            </a:r>
          </a:p>
        </p:txBody>
      </p:sp>
    </p:spTree>
    <p:extLst>
      <p:ext uri="{BB962C8B-B14F-4D97-AF65-F5344CB8AC3E}">
        <p14:creationId xmlns:p14="http://schemas.microsoft.com/office/powerpoint/2010/main" val="1857856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436089-D8C1-4FF9-873E-5FD9153FAB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177" y="0"/>
            <a:ext cx="5301809" cy="6861165"/>
          </a:xfrm>
        </p:spPr>
      </p:pic>
    </p:spTree>
    <p:extLst>
      <p:ext uri="{BB962C8B-B14F-4D97-AF65-F5344CB8AC3E}">
        <p14:creationId xmlns:p14="http://schemas.microsoft.com/office/powerpoint/2010/main" val="1675724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3397780-B821-4375-B294-56DA94062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7657" y="0"/>
            <a:ext cx="5558298" cy="6858000"/>
          </a:xfrm>
        </p:spPr>
      </p:pic>
    </p:spTree>
    <p:extLst>
      <p:ext uri="{BB962C8B-B14F-4D97-AF65-F5344CB8AC3E}">
        <p14:creationId xmlns:p14="http://schemas.microsoft.com/office/powerpoint/2010/main" val="1849180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CAD029-AAE7-492E-A99F-465CF09E0282}"/>
              </a:ext>
            </a:extLst>
          </p:cNvPr>
          <p:cNvSpPr>
            <a:spLocks noGrp="1"/>
          </p:cNvSpPr>
          <p:nvPr>
            <p:ph type="title"/>
          </p:nvPr>
        </p:nvSpPr>
        <p:spPr/>
        <p:txBody>
          <a:bodyPr/>
          <a:lstStyle/>
          <a:p>
            <a:r>
              <a:rPr lang="en-US" dirty="0"/>
              <a:t>Tree Stand Manufacturer’s (TMA)Role</a:t>
            </a:r>
          </a:p>
        </p:txBody>
      </p:sp>
      <p:sp>
        <p:nvSpPr>
          <p:cNvPr id="7" name="Content Placeholder 6">
            <a:extLst>
              <a:ext uri="{FF2B5EF4-FFF2-40B4-BE49-F238E27FC236}">
                <a16:creationId xmlns:a16="http://schemas.microsoft.com/office/drawing/2014/main" id="{84012CF5-B19B-44BB-B2A8-23C586372BD6}"/>
              </a:ext>
            </a:extLst>
          </p:cNvPr>
          <p:cNvSpPr>
            <a:spLocks noGrp="1"/>
          </p:cNvSpPr>
          <p:nvPr>
            <p:ph sz="half" idx="1"/>
          </p:nvPr>
        </p:nvSpPr>
        <p:spPr/>
        <p:txBody>
          <a:bodyPr>
            <a:normAutofit/>
          </a:bodyPr>
          <a:lstStyle/>
          <a:p>
            <a:r>
              <a:rPr lang="en-US" dirty="0"/>
              <a:t>January 1, 2016 TMA members’ products are required to meet the current ASTM standards</a:t>
            </a:r>
          </a:p>
          <a:p>
            <a:r>
              <a:rPr lang="en-US" b="1" dirty="0"/>
              <a:t>TMA Does NOT have Standards</a:t>
            </a:r>
          </a:p>
        </p:txBody>
      </p:sp>
      <p:sp>
        <p:nvSpPr>
          <p:cNvPr id="8" name="Content Placeholder 7">
            <a:extLst>
              <a:ext uri="{FF2B5EF4-FFF2-40B4-BE49-F238E27FC236}">
                <a16:creationId xmlns:a16="http://schemas.microsoft.com/office/drawing/2014/main" id="{BAB74F6B-D5FE-4224-806D-529F2F87A2FB}"/>
              </a:ext>
            </a:extLst>
          </p:cNvPr>
          <p:cNvSpPr>
            <a:spLocks noGrp="1"/>
          </p:cNvSpPr>
          <p:nvPr>
            <p:ph sz="half" idx="2"/>
          </p:nvPr>
        </p:nvSpPr>
        <p:spPr>
          <a:xfrm>
            <a:off x="5089969" y="2160589"/>
            <a:ext cx="4543887" cy="4512354"/>
          </a:xfrm>
        </p:spPr>
        <p:txBody>
          <a:bodyPr>
            <a:normAutofit/>
          </a:bodyPr>
          <a:lstStyle/>
          <a:p>
            <a:r>
              <a:rPr lang="en-US" dirty="0"/>
              <a:t>TMA Disclaimer</a:t>
            </a:r>
          </a:p>
          <a:p>
            <a:pPr lvl="1"/>
            <a:r>
              <a:rPr lang="en-US" i="1" dirty="0">
                <a:solidFill>
                  <a:srgbClr val="362D1C"/>
                </a:solidFill>
                <a:latin typeface="Open Sans"/>
              </a:rPr>
              <a:t>Any product listed on this website indicates that the TMA has been provided with an </a:t>
            </a:r>
            <a:r>
              <a:rPr lang="en-US" b="1" i="1" dirty="0">
                <a:solidFill>
                  <a:srgbClr val="362D1C"/>
                </a:solidFill>
                <a:latin typeface="Open Sans"/>
              </a:rPr>
              <a:t>acknowledgement demonstrating that a representative production model has been tested by a third party testing firm and certified by that testing firm to meet or exceed industry standards recognized by TMA.  </a:t>
            </a:r>
            <a:r>
              <a:rPr lang="en-US" i="1" dirty="0">
                <a:solidFill>
                  <a:srgbClr val="362D1C"/>
                </a:solidFill>
                <a:latin typeface="Open Sans"/>
              </a:rPr>
              <a:t>TMA is not involved in and thus not responsible for the design, quality control and/or safety of the product or end user.  It is the responsibility of each end user to safely use the product as it was intended to be used and according to manufacturer’s instructions. </a:t>
            </a:r>
            <a:endParaRPr lang="en-US" dirty="0"/>
          </a:p>
        </p:txBody>
      </p:sp>
      <p:pic>
        <p:nvPicPr>
          <p:cNvPr id="9" name="Picture 8">
            <a:extLst>
              <a:ext uri="{FF2B5EF4-FFF2-40B4-BE49-F238E27FC236}">
                <a16:creationId xmlns:a16="http://schemas.microsoft.com/office/drawing/2014/main" id="{4BF06B15-535B-4773-880F-6B26F02194F7}"/>
              </a:ext>
            </a:extLst>
          </p:cNvPr>
          <p:cNvPicPr>
            <a:picLocks noChangeAspect="1"/>
          </p:cNvPicPr>
          <p:nvPr/>
        </p:nvPicPr>
        <p:blipFill>
          <a:blip r:embed="rId2"/>
          <a:stretch>
            <a:fillRect/>
          </a:stretch>
        </p:blipFill>
        <p:spPr>
          <a:xfrm>
            <a:off x="1226913" y="4233181"/>
            <a:ext cx="3279773" cy="2222047"/>
          </a:xfrm>
          <a:prstGeom prst="rect">
            <a:avLst/>
          </a:prstGeom>
        </p:spPr>
      </p:pic>
    </p:spTree>
    <p:extLst>
      <p:ext uri="{BB962C8B-B14F-4D97-AF65-F5344CB8AC3E}">
        <p14:creationId xmlns:p14="http://schemas.microsoft.com/office/powerpoint/2010/main" val="3782826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9EBD-6EFA-4FB9-B0B2-7EF452822B4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C38415A-16FB-4A11-93F7-2F74DB8F90A8}"/>
              </a:ext>
            </a:extLst>
          </p:cNvPr>
          <p:cNvSpPr>
            <a:spLocks noGrp="1"/>
          </p:cNvSpPr>
          <p:nvPr>
            <p:ph idx="1"/>
          </p:nvPr>
        </p:nvSpPr>
        <p:spPr>
          <a:xfrm>
            <a:off x="426962" y="1648961"/>
            <a:ext cx="8596668" cy="3880773"/>
          </a:xfrm>
        </p:spPr>
        <p:txBody>
          <a:bodyPr>
            <a:normAutofit lnSpcReduction="10000"/>
          </a:bodyPr>
          <a:lstStyle/>
          <a:p>
            <a:r>
              <a:rPr lang="en-US" sz="2400" dirty="0"/>
              <a:t>List the top 5 causes of tree stand falls.</a:t>
            </a:r>
          </a:p>
          <a:p>
            <a:r>
              <a:rPr lang="en-US" sz="2400" dirty="0"/>
              <a:t>Compare and contrast falls from different types of tree stands.</a:t>
            </a:r>
          </a:p>
          <a:p>
            <a:r>
              <a:rPr lang="en-US" sz="2400" dirty="0"/>
              <a:t>Explain the proper use of a Fall Arrest System.</a:t>
            </a:r>
          </a:p>
          <a:p>
            <a:r>
              <a:rPr lang="en-US" sz="2400" dirty="0"/>
              <a:t>Identify new teaching strategies on Tree Stand Safety.</a:t>
            </a:r>
          </a:p>
          <a:p>
            <a:r>
              <a:rPr lang="en-US" sz="2400" dirty="0"/>
              <a:t>Define the “ABC’s of Tree Stand Safety.</a:t>
            </a:r>
          </a:p>
          <a:p>
            <a:r>
              <a:rPr lang="en-US" sz="2400" dirty="0"/>
              <a:t>Understand the role the </a:t>
            </a:r>
            <a:r>
              <a:rPr lang="en-US" sz="2400" dirty="0" err="1"/>
              <a:t>Treestand</a:t>
            </a:r>
            <a:r>
              <a:rPr lang="en-US" sz="2400" dirty="0"/>
              <a:t> </a:t>
            </a:r>
            <a:r>
              <a:rPr lang="en-US" sz="2400" dirty="0" err="1"/>
              <a:t>Manufacutures</a:t>
            </a:r>
            <a:r>
              <a:rPr lang="en-US" sz="2400" dirty="0"/>
              <a:t> Association (TMA) plays in tree stand safety.</a:t>
            </a:r>
          </a:p>
          <a:p>
            <a:r>
              <a:rPr lang="en-US" sz="2400" dirty="0"/>
              <a:t>Identify safe vs. non-safe tree stand set-ups. </a:t>
            </a:r>
          </a:p>
          <a:p>
            <a:pPr marL="68580" indent="0">
              <a:buNone/>
            </a:pPr>
            <a:endParaRPr lang="en-US" dirty="0"/>
          </a:p>
          <a:p>
            <a:pPr marL="68580" indent="0">
              <a:buNone/>
            </a:pPr>
            <a:endParaRPr lang="en-US" dirty="0"/>
          </a:p>
        </p:txBody>
      </p:sp>
    </p:spTree>
    <p:extLst>
      <p:ext uri="{BB962C8B-B14F-4D97-AF65-F5344CB8AC3E}">
        <p14:creationId xmlns:p14="http://schemas.microsoft.com/office/powerpoint/2010/main" val="9546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ACA6-DF93-431F-BC52-713DAA1084D1}"/>
              </a:ext>
            </a:extLst>
          </p:cNvPr>
          <p:cNvSpPr>
            <a:spLocks noGrp="1"/>
          </p:cNvSpPr>
          <p:nvPr>
            <p:ph type="title"/>
          </p:nvPr>
        </p:nvSpPr>
        <p:spPr>
          <a:xfrm>
            <a:off x="2493108" y="2620109"/>
            <a:ext cx="10938678" cy="1320800"/>
          </a:xfrm>
        </p:spPr>
        <p:txBody>
          <a:bodyPr>
            <a:normAutofit fontScale="90000"/>
          </a:bodyPr>
          <a:lstStyle/>
          <a:p>
            <a:r>
              <a:rPr lang="en-US" sz="6000" b="1" i="1" dirty="0"/>
              <a:t>Where are the </a:t>
            </a:r>
            <a:br>
              <a:rPr lang="en-US" sz="6000" b="1" i="1" dirty="0"/>
            </a:br>
            <a:r>
              <a:rPr lang="en-US" sz="6000" b="1" i="1" dirty="0"/>
              <a:t>RESOURCES?</a:t>
            </a:r>
          </a:p>
        </p:txBody>
      </p:sp>
    </p:spTree>
    <p:extLst>
      <p:ext uri="{BB962C8B-B14F-4D97-AF65-F5344CB8AC3E}">
        <p14:creationId xmlns:p14="http://schemas.microsoft.com/office/powerpoint/2010/main" val="58949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83388" y="206311"/>
            <a:ext cx="11825224" cy="6651689"/>
          </a:xfrm>
          <a:prstGeom prst="rect">
            <a:avLst/>
          </a:prstGeom>
        </p:spPr>
      </p:pic>
    </p:spTree>
    <p:extLst>
      <p:ext uri="{BB962C8B-B14F-4D97-AF65-F5344CB8AC3E}">
        <p14:creationId xmlns:p14="http://schemas.microsoft.com/office/powerpoint/2010/main" val="3865836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B5CFE-DC84-4261-8FC9-B1FB4BD4ED7B}"/>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2954008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A8D6A-2CE6-49C7-BF7C-6B277B218B8E}"/>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907767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4D78E6-B067-4A03-A917-2C7CBD4C9E8B}"/>
              </a:ext>
            </a:extLst>
          </p:cNvPr>
          <p:cNvSpPr>
            <a:spLocks noGrp="1"/>
          </p:cNvSpPr>
          <p:nvPr>
            <p:ph type="title"/>
          </p:nvPr>
        </p:nvSpPr>
        <p:spPr>
          <a:xfrm>
            <a:off x="1365089" y="2330552"/>
            <a:ext cx="8596668" cy="1826581"/>
          </a:xfrm>
        </p:spPr>
        <p:txBody>
          <a:bodyPr>
            <a:normAutofit/>
          </a:bodyPr>
          <a:lstStyle/>
          <a:p>
            <a:r>
              <a:rPr lang="en-US" sz="6000" dirty="0"/>
              <a:t>Let’s Have Some FUN!</a:t>
            </a:r>
          </a:p>
        </p:txBody>
      </p:sp>
    </p:spTree>
    <p:extLst>
      <p:ext uri="{BB962C8B-B14F-4D97-AF65-F5344CB8AC3E}">
        <p14:creationId xmlns:p14="http://schemas.microsoft.com/office/powerpoint/2010/main" val="3096750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8C0A-53C8-4332-B958-A534DA33F80A}"/>
              </a:ext>
            </a:extLst>
          </p:cNvPr>
          <p:cNvSpPr>
            <a:spLocks noGrp="1"/>
          </p:cNvSpPr>
          <p:nvPr>
            <p:ph type="title"/>
          </p:nvPr>
        </p:nvSpPr>
        <p:spPr>
          <a:xfrm>
            <a:off x="0" y="0"/>
            <a:ext cx="3854528" cy="1278466"/>
          </a:xfrm>
        </p:spPr>
        <p:txBody>
          <a:bodyPr>
            <a:normAutofit/>
          </a:bodyPr>
          <a:lstStyle/>
          <a:p>
            <a:r>
              <a:rPr lang="en-US" sz="4000" dirty="0"/>
              <a:t>SAFE or NOT?</a:t>
            </a:r>
          </a:p>
        </p:txBody>
      </p:sp>
      <p:pic>
        <p:nvPicPr>
          <p:cNvPr id="5" name="Content Placeholder 4">
            <a:extLst>
              <a:ext uri="{FF2B5EF4-FFF2-40B4-BE49-F238E27FC236}">
                <a16:creationId xmlns:a16="http://schemas.microsoft.com/office/drawing/2014/main" id="{769CDE89-331D-4D75-ACDB-77D73CCA3ABC}"/>
              </a:ext>
            </a:extLst>
          </p:cNvPr>
          <p:cNvPicPr>
            <a:picLocks noGrp="1" noChangeAspect="1"/>
          </p:cNvPicPr>
          <p:nvPr>
            <p:ph idx="1"/>
          </p:nvPr>
        </p:nvPicPr>
        <p:blipFill rotWithShape="1">
          <a:blip r:embed="rId2"/>
          <a:srcRect l="31560"/>
          <a:stretch/>
        </p:blipFill>
        <p:spPr>
          <a:xfrm>
            <a:off x="2623457" y="1278466"/>
            <a:ext cx="5714017" cy="5572950"/>
          </a:xfrm>
          <a:prstGeom prst="rect">
            <a:avLst/>
          </a:prstGeom>
        </p:spPr>
      </p:pic>
    </p:spTree>
    <p:extLst>
      <p:ext uri="{BB962C8B-B14F-4D97-AF65-F5344CB8AC3E}">
        <p14:creationId xmlns:p14="http://schemas.microsoft.com/office/powerpoint/2010/main" val="1261405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8C0A-53C8-4332-B958-A534DA33F80A}"/>
              </a:ext>
            </a:extLst>
          </p:cNvPr>
          <p:cNvSpPr>
            <a:spLocks noGrp="1"/>
          </p:cNvSpPr>
          <p:nvPr>
            <p:ph type="title"/>
          </p:nvPr>
        </p:nvSpPr>
        <p:spPr>
          <a:xfrm>
            <a:off x="0" y="0"/>
            <a:ext cx="3854528" cy="1278466"/>
          </a:xfrm>
        </p:spPr>
        <p:txBody>
          <a:bodyPr>
            <a:normAutofit/>
          </a:bodyPr>
          <a:lstStyle/>
          <a:p>
            <a:r>
              <a:rPr lang="en-US" sz="4000" dirty="0"/>
              <a:t>SAFE or NOT?</a:t>
            </a:r>
          </a:p>
        </p:txBody>
      </p:sp>
      <p:pic>
        <p:nvPicPr>
          <p:cNvPr id="6" name="Content Placeholder 5">
            <a:extLst>
              <a:ext uri="{FF2B5EF4-FFF2-40B4-BE49-F238E27FC236}">
                <a16:creationId xmlns:a16="http://schemas.microsoft.com/office/drawing/2014/main" id="{27259A82-4C59-40FB-9D64-FCD15CB69286}"/>
              </a:ext>
            </a:extLst>
          </p:cNvPr>
          <p:cNvPicPr>
            <a:picLocks noGrp="1" noChangeAspect="1"/>
          </p:cNvPicPr>
          <p:nvPr>
            <p:ph idx="1"/>
          </p:nvPr>
        </p:nvPicPr>
        <p:blipFill>
          <a:blip r:embed="rId2"/>
          <a:stretch>
            <a:fillRect/>
          </a:stretch>
        </p:blipFill>
        <p:spPr>
          <a:xfrm>
            <a:off x="3145975" y="359230"/>
            <a:ext cx="6400348" cy="6409530"/>
          </a:xfrm>
          <a:prstGeom prst="rect">
            <a:avLst/>
          </a:prstGeom>
        </p:spPr>
      </p:pic>
    </p:spTree>
    <p:extLst>
      <p:ext uri="{BB962C8B-B14F-4D97-AF65-F5344CB8AC3E}">
        <p14:creationId xmlns:p14="http://schemas.microsoft.com/office/powerpoint/2010/main" val="74346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8C0A-53C8-4332-B958-A534DA33F80A}"/>
              </a:ext>
            </a:extLst>
          </p:cNvPr>
          <p:cNvSpPr>
            <a:spLocks noGrp="1"/>
          </p:cNvSpPr>
          <p:nvPr>
            <p:ph type="title"/>
          </p:nvPr>
        </p:nvSpPr>
        <p:spPr>
          <a:xfrm>
            <a:off x="0" y="0"/>
            <a:ext cx="3854528" cy="1278466"/>
          </a:xfrm>
        </p:spPr>
        <p:txBody>
          <a:bodyPr>
            <a:normAutofit/>
          </a:bodyPr>
          <a:lstStyle/>
          <a:p>
            <a:r>
              <a:rPr lang="en-US" sz="4000" dirty="0"/>
              <a:t>SAFE or NOT?</a:t>
            </a:r>
          </a:p>
        </p:txBody>
      </p:sp>
      <p:pic>
        <p:nvPicPr>
          <p:cNvPr id="6" name="Content Placeholder 5">
            <a:extLst>
              <a:ext uri="{FF2B5EF4-FFF2-40B4-BE49-F238E27FC236}">
                <a16:creationId xmlns:a16="http://schemas.microsoft.com/office/drawing/2014/main" id="{400F37EE-9307-43B8-BB6E-23B1FB29819A}"/>
              </a:ext>
            </a:extLst>
          </p:cNvPr>
          <p:cNvPicPr>
            <a:picLocks noGrp="1" noChangeAspect="1"/>
          </p:cNvPicPr>
          <p:nvPr>
            <p:ph idx="1"/>
          </p:nvPr>
        </p:nvPicPr>
        <p:blipFill rotWithShape="1">
          <a:blip r:embed="rId2"/>
          <a:srcRect l="26020" t="11592" r="27352" b="5127"/>
          <a:stretch/>
        </p:blipFill>
        <p:spPr>
          <a:xfrm>
            <a:off x="3240065" y="566057"/>
            <a:ext cx="6028044" cy="6061166"/>
          </a:xfrm>
          <a:prstGeom prst="rect">
            <a:avLst/>
          </a:prstGeom>
        </p:spPr>
      </p:pic>
    </p:spTree>
    <p:extLst>
      <p:ext uri="{BB962C8B-B14F-4D97-AF65-F5344CB8AC3E}">
        <p14:creationId xmlns:p14="http://schemas.microsoft.com/office/powerpoint/2010/main" val="274176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8C0A-53C8-4332-B958-A534DA33F80A}"/>
              </a:ext>
            </a:extLst>
          </p:cNvPr>
          <p:cNvSpPr>
            <a:spLocks noGrp="1"/>
          </p:cNvSpPr>
          <p:nvPr>
            <p:ph type="title"/>
          </p:nvPr>
        </p:nvSpPr>
        <p:spPr>
          <a:xfrm>
            <a:off x="0" y="0"/>
            <a:ext cx="3854528" cy="1278466"/>
          </a:xfrm>
        </p:spPr>
        <p:txBody>
          <a:bodyPr>
            <a:normAutofit/>
          </a:bodyPr>
          <a:lstStyle/>
          <a:p>
            <a:r>
              <a:rPr lang="en-US" sz="4000" dirty="0"/>
              <a:t>SAFE or NOT?</a:t>
            </a:r>
          </a:p>
        </p:txBody>
      </p:sp>
      <p:pic>
        <p:nvPicPr>
          <p:cNvPr id="6" name="Content Placeholder 5">
            <a:extLst>
              <a:ext uri="{FF2B5EF4-FFF2-40B4-BE49-F238E27FC236}">
                <a16:creationId xmlns:a16="http://schemas.microsoft.com/office/drawing/2014/main" id="{494F8209-1328-41B4-9DBF-17B594E94575}"/>
              </a:ext>
            </a:extLst>
          </p:cNvPr>
          <p:cNvPicPr>
            <a:picLocks noGrp="1" noChangeAspect="1"/>
          </p:cNvPicPr>
          <p:nvPr>
            <p:ph idx="1"/>
          </p:nvPr>
        </p:nvPicPr>
        <p:blipFill>
          <a:blip r:embed="rId2"/>
          <a:stretch>
            <a:fillRect/>
          </a:stretch>
        </p:blipFill>
        <p:spPr>
          <a:xfrm>
            <a:off x="4000934" y="122463"/>
            <a:ext cx="4410528" cy="6615793"/>
          </a:xfrm>
          <a:prstGeom prst="rect">
            <a:avLst/>
          </a:prstGeom>
        </p:spPr>
      </p:pic>
    </p:spTree>
    <p:extLst>
      <p:ext uri="{BB962C8B-B14F-4D97-AF65-F5344CB8AC3E}">
        <p14:creationId xmlns:p14="http://schemas.microsoft.com/office/powerpoint/2010/main" val="236936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C86E-D1D4-4794-9B47-B3A8C2B770B1}"/>
              </a:ext>
            </a:extLst>
          </p:cNvPr>
          <p:cNvSpPr>
            <a:spLocks noGrp="1"/>
          </p:cNvSpPr>
          <p:nvPr>
            <p:ph type="title"/>
          </p:nvPr>
        </p:nvSpPr>
        <p:spPr>
          <a:xfrm>
            <a:off x="0" y="0"/>
            <a:ext cx="3854528" cy="1278466"/>
          </a:xfrm>
        </p:spPr>
        <p:txBody>
          <a:bodyPr>
            <a:normAutofit/>
          </a:bodyPr>
          <a:lstStyle/>
          <a:p>
            <a:r>
              <a:rPr lang="en-US" sz="4000" dirty="0">
                <a:latin typeface="Arial" panose="020B0604020202020204" pitchFamily="34" charset="0"/>
                <a:cs typeface="Arial" panose="020B0604020202020204" pitchFamily="34" charset="0"/>
              </a:rPr>
              <a:t>SAFE or NOT?</a:t>
            </a:r>
          </a:p>
        </p:txBody>
      </p:sp>
      <p:pic>
        <p:nvPicPr>
          <p:cNvPr id="5" name="Content Placeholder 4">
            <a:extLst>
              <a:ext uri="{FF2B5EF4-FFF2-40B4-BE49-F238E27FC236}">
                <a16:creationId xmlns:a16="http://schemas.microsoft.com/office/drawing/2014/main" id="{7467F68C-8A06-48B8-8FDD-19F3AE74F070}"/>
              </a:ext>
            </a:extLst>
          </p:cNvPr>
          <p:cNvPicPr>
            <a:picLocks noGrp="1" noChangeAspect="1"/>
          </p:cNvPicPr>
          <p:nvPr>
            <p:ph idx="1"/>
          </p:nvPr>
        </p:nvPicPr>
        <p:blipFill rotWithShape="1">
          <a:blip r:embed="rId2"/>
          <a:srcRect r="32852"/>
          <a:stretch/>
        </p:blipFill>
        <p:spPr>
          <a:xfrm>
            <a:off x="1681371" y="1412496"/>
            <a:ext cx="6502400" cy="5445504"/>
          </a:xfrm>
          <a:prstGeom prst="rect">
            <a:avLst/>
          </a:prstGeom>
        </p:spPr>
      </p:pic>
    </p:spTree>
    <p:extLst>
      <p:ext uri="{BB962C8B-B14F-4D97-AF65-F5344CB8AC3E}">
        <p14:creationId xmlns:p14="http://schemas.microsoft.com/office/powerpoint/2010/main" val="374065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TSSA Foundation’s Mission </a:t>
            </a:r>
          </a:p>
        </p:txBody>
      </p:sp>
      <p:sp>
        <p:nvSpPr>
          <p:cNvPr id="3" name="Content Placeholder 2"/>
          <p:cNvSpPr>
            <a:spLocks noGrp="1"/>
          </p:cNvSpPr>
          <p:nvPr>
            <p:ph idx="1"/>
          </p:nvPr>
        </p:nvSpPr>
        <p:spPr/>
        <p:txBody>
          <a:bodyPr/>
          <a:lstStyle/>
          <a:p>
            <a:r>
              <a:rPr lang="en-US" sz="2800" dirty="0"/>
              <a:t>Significantly</a:t>
            </a:r>
            <a:r>
              <a:rPr lang="en-US" sz="3200" dirty="0"/>
              <a:t> </a:t>
            </a:r>
            <a:r>
              <a:rPr lang="en-US" sz="3200" b="1" dirty="0"/>
              <a:t>reduce tree stand incidents </a:t>
            </a:r>
            <a:r>
              <a:rPr lang="en-US" sz="2800" dirty="0"/>
              <a:t>through </a:t>
            </a:r>
            <a:r>
              <a:rPr lang="en-US" sz="3200" b="1" dirty="0"/>
              <a:t>promotion, education</a:t>
            </a:r>
            <a:r>
              <a:rPr lang="en-US" sz="3200" dirty="0"/>
              <a:t>, </a:t>
            </a:r>
            <a:r>
              <a:rPr lang="en-US" sz="2800" dirty="0"/>
              <a:t>and </a:t>
            </a:r>
            <a:r>
              <a:rPr lang="en-US" sz="3200" b="1" dirty="0"/>
              <a:t>best practices</a:t>
            </a:r>
            <a:r>
              <a:rPr lang="en-US" sz="3200" dirty="0"/>
              <a:t>.</a:t>
            </a:r>
          </a:p>
          <a:p>
            <a:pPr lvl="2"/>
            <a:r>
              <a:rPr lang="en-US" sz="2800" dirty="0"/>
              <a:t>Long Term Goal:</a:t>
            </a:r>
          </a:p>
          <a:p>
            <a:pPr lvl="3"/>
            <a:r>
              <a:rPr lang="en-US" sz="2600" dirty="0"/>
              <a:t>Reduce tree stand fall incidents by 50% (2023).</a:t>
            </a:r>
          </a:p>
          <a:p>
            <a:pPr lvl="3"/>
            <a:r>
              <a:rPr lang="en-US" sz="2600" dirty="0"/>
              <a:t>Currently @ 46.5%</a:t>
            </a:r>
          </a:p>
          <a:p>
            <a:pPr marL="0" indent="0">
              <a:buNone/>
            </a:pPr>
            <a:endParaRPr lang="en-US" dirty="0"/>
          </a:p>
        </p:txBody>
      </p:sp>
    </p:spTree>
    <p:extLst>
      <p:ext uri="{BB962C8B-B14F-4D97-AF65-F5344CB8AC3E}">
        <p14:creationId xmlns:p14="http://schemas.microsoft.com/office/powerpoint/2010/main" val="65900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217C-2BD8-440E-80FB-F594E5B86FF4}"/>
              </a:ext>
            </a:extLst>
          </p:cNvPr>
          <p:cNvSpPr>
            <a:spLocks noGrp="1"/>
          </p:cNvSpPr>
          <p:nvPr>
            <p:ph type="title"/>
          </p:nvPr>
        </p:nvSpPr>
        <p:spPr>
          <a:xfrm>
            <a:off x="0" y="0"/>
            <a:ext cx="3854528" cy="1278466"/>
          </a:xfrm>
        </p:spPr>
        <p:txBody>
          <a:bodyPr>
            <a:normAutofit/>
          </a:bodyPr>
          <a:lstStyle/>
          <a:p>
            <a:r>
              <a:rPr lang="en-US" sz="4000" dirty="0">
                <a:latin typeface="Arial" panose="020B0604020202020204" pitchFamily="34" charset="0"/>
                <a:cs typeface="Arial" panose="020B0604020202020204" pitchFamily="34" charset="0"/>
              </a:rPr>
              <a:t>SAFE or NOT?</a:t>
            </a:r>
          </a:p>
        </p:txBody>
      </p:sp>
      <p:pic>
        <p:nvPicPr>
          <p:cNvPr id="5" name="Content Placeholder 4">
            <a:extLst>
              <a:ext uri="{FF2B5EF4-FFF2-40B4-BE49-F238E27FC236}">
                <a16:creationId xmlns:a16="http://schemas.microsoft.com/office/drawing/2014/main" id="{84ACE779-A184-4F13-B9AA-467B38FBD4C9}"/>
              </a:ext>
            </a:extLst>
          </p:cNvPr>
          <p:cNvPicPr>
            <a:picLocks noGrp="1" noChangeAspect="1"/>
          </p:cNvPicPr>
          <p:nvPr>
            <p:ph idx="1"/>
          </p:nvPr>
        </p:nvPicPr>
        <p:blipFill rotWithShape="1">
          <a:blip r:embed="rId2"/>
          <a:srcRect r="17469" b="8095"/>
          <a:stretch/>
        </p:blipFill>
        <p:spPr>
          <a:xfrm>
            <a:off x="4495800" y="11103"/>
            <a:ext cx="4073434" cy="6846898"/>
          </a:xfrm>
          <a:prstGeom prst="rect">
            <a:avLst/>
          </a:prstGeom>
        </p:spPr>
      </p:pic>
    </p:spTree>
    <p:extLst>
      <p:ext uri="{BB962C8B-B14F-4D97-AF65-F5344CB8AC3E}">
        <p14:creationId xmlns:p14="http://schemas.microsoft.com/office/powerpoint/2010/main" val="163368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E74F-2475-4AB1-A4D6-0E8C47306EE2}"/>
              </a:ext>
            </a:extLst>
          </p:cNvPr>
          <p:cNvSpPr>
            <a:spLocks noGrp="1"/>
          </p:cNvSpPr>
          <p:nvPr>
            <p:ph type="title"/>
          </p:nvPr>
        </p:nvSpPr>
        <p:spPr>
          <a:xfrm>
            <a:off x="0" y="110069"/>
            <a:ext cx="3854528" cy="1278466"/>
          </a:xfrm>
        </p:spPr>
        <p:txBody>
          <a:bodyPr/>
          <a:lstStyle/>
          <a:p>
            <a:r>
              <a:rPr lang="en-US" sz="4000" dirty="0">
                <a:solidFill>
                  <a:srgbClr val="90C226"/>
                </a:solidFill>
                <a:latin typeface="Arial" panose="020B0604020202020204" pitchFamily="34" charset="0"/>
                <a:cs typeface="Arial" panose="020B0604020202020204" pitchFamily="34" charset="0"/>
              </a:rPr>
              <a:t>SAFE or NOT?</a:t>
            </a:r>
            <a:endParaRPr lang="en-US" dirty="0"/>
          </a:p>
        </p:txBody>
      </p:sp>
      <p:pic>
        <p:nvPicPr>
          <p:cNvPr id="5" name="Content Placeholder 4">
            <a:extLst>
              <a:ext uri="{FF2B5EF4-FFF2-40B4-BE49-F238E27FC236}">
                <a16:creationId xmlns:a16="http://schemas.microsoft.com/office/drawing/2014/main" id="{7562020B-3F7A-4FD2-96D2-F41E07F3C642}"/>
              </a:ext>
            </a:extLst>
          </p:cNvPr>
          <p:cNvPicPr>
            <a:picLocks noGrp="1" noChangeAspect="1"/>
          </p:cNvPicPr>
          <p:nvPr>
            <p:ph idx="1"/>
          </p:nvPr>
        </p:nvPicPr>
        <p:blipFill>
          <a:blip r:embed="rId2"/>
          <a:stretch>
            <a:fillRect/>
          </a:stretch>
        </p:blipFill>
        <p:spPr>
          <a:xfrm>
            <a:off x="3668485" y="0"/>
            <a:ext cx="6868886" cy="6868886"/>
          </a:xfrm>
          <a:prstGeom prst="rect">
            <a:avLst/>
          </a:prstGeom>
        </p:spPr>
      </p:pic>
    </p:spTree>
    <p:extLst>
      <p:ext uri="{BB962C8B-B14F-4D97-AF65-F5344CB8AC3E}">
        <p14:creationId xmlns:p14="http://schemas.microsoft.com/office/powerpoint/2010/main" val="668052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do this so…</a:t>
            </a:r>
          </a:p>
        </p:txBody>
      </p:sp>
      <p:sp>
        <p:nvSpPr>
          <p:cNvPr id="3" name="Content Placeholder 2"/>
          <p:cNvSpPr>
            <a:spLocks noGrp="1"/>
          </p:cNvSpPr>
          <p:nvPr>
            <p:ph idx="1"/>
          </p:nvPr>
        </p:nvSpPr>
        <p:spPr>
          <a:xfrm>
            <a:off x="1577788" y="1930400"/>
            <a:ext cx="9036423" cy="3508977"/>
          </a:xfrm>
        </p:spPr>
        <p:txBody>
          <a:bodyPr/>
          <a:lstStyle/>
          <a:p>
            <a:pPr marL="68580" indent="0" algn="ctr">
              <a:buNone/>
            </a:pPr>
            <a:r>
              <a:rPr lang="en-US" sz="7200" b="1" i="1" dirty="0">
                <a:solidFill>
                  <a:schemeClr val="accent5">
                    <a:lumMod val="75000"/>
                  </a:schemeClr>
                </a:solidFill>
              </a:rPr>
              <a:t>Everyone Comes Home SAFE!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450" y="5220178"/>
            <a:ext cx="3087688" cy="153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941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837" y="2286000"/>
            <a:ext cx="9366325" cy="1143000"/>
          </a:xfrm>
        </p:spPr>
        <p:txBody>
          <a:bodyPr>
            <a:normAutofit fontScale="90000"/>
          </a:bodyPr>
          <a:lstStyle/>
          <a:p>
            <a:pPr algn="ctr"/>
            <a:br>
              <a:rPr lang="en-US" sz="5400" dirty="0"/>
            </a:br>
            <a:br>
              <a:rPr lang="en-US" sz="5400" dirty="0"/>
            </a:br>
            <a:endParaRPr lang="en-US" sz="5400" dirty="0"/>
          </a:p>
        </p:txBody>
      </p:sp>
      <p:pic>
        <p:nvPicPr>
          <p:cNvPr id="4" name="Picture 3"/>
          <p:cNvPicPr>
            <a:picLocks noChangeAspect="1"/>
          </p:cNvPicPr>
          <p:nvPr/>
        </p:nvPicPr>
        <p:blipFill>
          <a:blip r:embed="rId2"/>
          <a:stretch>
            <a:fillRect/>
          </a:stretch>
        </p:blipFill>
        <p:spPr>
          <a:xfrm>
            <a:off x="3864607" y="4620738"/>
            <a:ext cx="3660861" cy="1825888"/>
          </a:xfrm>
          <a:prstGeom prst="rect">
            <a:avLst/>
          </a:prstGeom>
        </p:spPr>
      </p:pic>
      <p:pic>
        <p:nvPicPr>
          <p:cNvPr id="3" name="Picture 2">
            <a:extLst>
              <a:ext uri="{FF2B5EF4-FFF2-40B4-BE49-F238E27FC236}">
                <a16:creationId xmlns:a16="http://schemas.microsoft.com/office/drawing/2014/main" id="{026B6DDA-60E9-4CD4-B9E8-9AA648A49E11}"/>
              </a:ext>
            </a:extLst>
          </p:cNvPr>
          <p:cNvPicPr>
            <a:picLocks noChangeAspect="1"/>
          </p:cNvPicPr>
          <p:nvPr/>
        </p:nvPicPr>
        <p:blipFill>
          <a:blip r:embed="rId3"/>
          <a:stretch>
            <a:fillRect/>
          </a:stretch>
        </p:blipFill>
        <p:spPr>
          <a:xfrm>
            <a:off x="4639735" y="315821"/>
            <a:ext cx="2110607" cy="2654183"/>
          </a:xfrm>
          <a:prstGeom prst="rect">
            <a:avLst/>
          </a:prstGeom>
        </p:spPr>
      </p:pic>
      <p:sp>
        <p:nvSpPr>
          <p:cNvPr id="6" name="Rectangle 5">
            <a:extLst>
              <a:ext uri="{FF2B5EF4-FFF2-40B4-BE49-F238E27FC236}">
                <a16:creationId xmlns:a16="http://schemas.microsoft.com/office/drawing/2014/main" id="{F5FCF68E-3685-4A77-AE8B-5EA320937DD0}"/>
              </a:ext>
            </a:extLst>
          </p:cNvPr>
          <p:cNvSpPr/>
          <p:nvPr/>
        </p:nvSpPr>
        <p:spPr>
          <a:xfrm>
            <a:off x="1999686" y="3298457"/>
            <a:ext cx="7390701" cy="923330"/>
          </a:xfrm>
          <a:prstGeom prst="rect">
            <a:avLst/>
          </a:prstGeom>
        </p:spPr>
        <p:txBody>
          <a:bodyPr wrap="square">
            <a:spAutoFit/>
          </a:bodyPr>
          <a:lstStyle/>
          <a:p>
            <a:r>
              <a:rPr lang="en-US" sz="5400" dirty="0">
                <a:solidFill>
                  <a:srgbClr val="90C226"/>
                </a:solidFill>
                <a:ea typeface="+mj-ea"/>
                <a:cs typeface="+mj-cs"/>
              </a:rPr>
              <a:t>How Can We Help You?</a:t>
            </a:r>
            <a:endParaRPr lang="en-US" dirty="0"/>
          </a:p>
        </p:txBody>
      </p:sp>
    </p:spTree>
    <p:extLst>
      <p:ext uri="{BB962C8B-B14F-4D97-AF65-F5344CB8AC3E}">
        <p14:creationId xmlns:p14="http://schemas.microsoft.com/office/powerpoint/2010/main" val="58267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Questions/Comments</a:t>
            </a:r>
          </a:p>
        </p:txBody>
      </p:sp>
      <p:sp>
        <p:nvSpPr>
          <p:cNvPr id="3" name="Content Placeholder 2"/>
          <p:cNvSpPr>
            <a:spLocks noGrp="1"/>
          </p:cNvSpPr>
          <p:nvPr>
            <p:ph idx="1"/>
          </p:nvPr>
        </p:nvSpPr>
        <p:spPr/>
        <p:txBody>
          <a:bodyPr>
            <a:normAutofit/>
          </a:bodyPr>
          <a:lstStyle/>
          <a:p>
            <a:r>
              <a:rPr lang="en-US" sz="2800" dirty="0"/>
              <a:t>Contact Information</a:t>
            </a:r>
          </a:p>
          <a:p>
            <a:pPr marL="68580" indent="0">
              <a:buNone/>
            </a:pPr>
            <a:r>
              <a:rPr lang="en-US" sz="2800" dirty="0"/>
              <a:t>TSSA Foundation</a:t>
            </a:r>
          </a:p>
          <a:p>
            <a:pPr marL="68580" indent="0">
              <a:buNone/>
            </a:pPr>
            <a:r>
              <a:rPr lang="en-US" sz="2800" dirty="0"/>
              <a:t>Glen Mayhew, </a:t>
            </a:r>
            <a:r>
              <a:rPr lang="en-US" sz="2800" dirty="0" err="1"/>
              <a:t>DHSc</a:t>
            </a:r>
            <a:endParaRPr lang="en-US" sz="2800" dirty="0"/>
          </a:p>
          <a:p>
            <a:pPr marL="68580" indent="0">
              <a:buNone/>
            </a:pPr>
            <a:r>
              <a:rPr lang="en-US" sz="2800" dirty="0">
                <a:hlinkClick r:id="rId2"/>
              </a:rPr>
              <a:t>treestandsafe@gmail.com</a:t>
            </a:r>
            <a:endParaRPr lang="en-US" sz="2800" dirty="0"/>
          </a:p>
          <a:p>
            <a:pPr marL="68580" indent="0">
              <a:buNone/>
            </a:pPr>
            <a:r>
              <a:rPr lang="en-US" sz="2800" dirty="0"/>
              <a:t>540-526-5157</a:t>
            </a:r>
          </a:p>
          <a:p>
            <a:pPr marL="68580" indent="0">
              <a:buNone/>
            </a:pPr>
            <a:r>
              <a:rPr lang="en-US" sz="2800" dirty="0"/>
              <a:t>YouTube Channel: Tree Stand Safety Awareness</a:t>
            </a:r>
          </a:p>
        </p:txBody>
      </p:sp>
      <p:pic>
        <p:nvPicPr>
          <p:cNvPr id="4" name="Picture 3"/>
          <p:cNvPicPr>
            <a:picLocks noChangeAspect="1"/>
          </p:cNvPicPr>
          <p:nvPr/>
        </p:nvPicPr>
        <p:blipFill>
          <a:blip r:embed="rId3"/>
          <a:stretch>
            <a:fillRect/>
          </a:stretch>
        </p:blipFill>
        <p:spPr>
          <a:xfrm>
            <a:off x="5043970" y="1713390"/>
            <a:ext cx="4456389" cy="2222665"/>
          </a:xfrm>
          <a:prstGeom prst="rect">
            <a:avLst/>
          </a:prstGeom>
        </p:spPr>
      </p:pic>
    </p:spTree>
    <p:extLst>
      <p:ext uri="{BB962C8B-B14F-4D97-AF65-F5344CB8AC3E}">
        <p14:creationId xmlns:p14="http://schemas.microsoft.com/office/powerpoint/2010/main" val="273566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6508" y="619450"/>
            <a:ext cx="9366325" cy="1143000"/>
          </a:xfrm>
        </p:spPr>
        <p:txBody>
          <a:bodyPr/>
          <a:lstStyle/>
          <a:p>
            <a:r>
              <a:rPr lang="en-US" dirty="0"/>
              <a:t>Our Partners….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7814" y="2470927"/>
            <a:ext cx="1369549" cy="13695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3" y="2688074"/>
            <a:ext cx="2076895" cy="10606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01" y="4082494"/>
            <a:ext cx="2720977" cy="106067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4478" y="2400743"/>
            <a:ext cx="1336015" cy="14397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6581" y="3947348"/>
            <a:ext cx="1867367" cy="143973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786" y="3947349"/>
            <a:ext cx="2286687" cy="128893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181" y="4225710"/>
            <a:ext cx="1632857" cy="93726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1554" y="5580759"/>
            <a:ext cx="3241221" cy="60501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2775" y="2922075"/>
            <a:ext cx="3501310" cy="49302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61787" y="5437763"/>
            <a:ext cx="2591481" cy="754769"/>
          </a:xfrm>
          <a:prstGeom prst="rect">
            <a:avLst/>
          </a:prstGeom>
        </p:spPr>
      </p:pic>
    </p:spTree>
    <p:extLst>
      <p:ext uri="{BB962C8B-B14F-4D97-AF65-F5344CB8AC3E}">
        <p14:creationId xmlns:p14="http://schemas.microsoft.com/office/powerpoint/2010/main" val="382552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D98D-8287-43AC-B48B-54AEDD29EA13}"/>
              </a:ext>
            </a:extLst>
          </p:cNvPr>
          <p:cNvSpPr>
            <a:spLocks noGrp="1"/>
          </p:cNvSpPr>
          <p:nvPr>
            <p:ph type="title"/>
          </p:nvPr>
        </p:nvSpPr>
        <p:spPr>
          <a:xfrm>
            <a:off x="708596" y="2349175"/>
            <a:ext cx="8596668" cy="1826581"/>
          </a:xfrm>
        </p:spPr>
        <p:txBody>
          <a:bodyPr>
            <a:normAutofit/>
          </a:bodyPr>
          <a:lstStyle/>
          <a:p>
            <a:r>
              <a:rPr lang="en-US" sz="6000" dirty="0"/>
              <a:t>What do the #’s tell us?</a:t>
            </a:r>
          </a:p>
        </p:txBody>
      </p:sp>
    </p:spTree>
    <p:extLst>
      <p:ext uri="{BB962C8B-B14F-4D97-AF65-F5344CB8AC3E}">
        <p14:creationId xmlns:p14="http://schemas.microsoft.com/office/powerpoint/2010/main" val="1397124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CB24-3324-437F-80E7-05DF4D09F09D}"/>
              </a:ext>
            </a:extLst>
          </p:cNvPr>
          <p:cNvSpPr>
            <a:spLocks noGrp="1"/>
          </p:cNvSpPr>
          <p:nvPr>
            <p:ph type="title"/>
          </p:nvPr>
        </p:nvSpPr>
        <p:spPr>
          <a:xfrm>
            <a:off x="123660" y="266897"/>
            <a:ext cx="2393037" cy="1278466"/>
          </a:xfrm>
        </p:spPr>
        <p:txBody>
          <a:bodyPr>
            <a:normAutofit/>
          </a:bodyPr>
          <a:lstStyle/>
          <a:p>
            <a:r>
              <a:rPr lang="en-US" sz="2800" b="1" i="1" dirty="0"/>
              <a:t>Fall Victim Age</a:t>
            </a:r>
          </a:p>
        </p:txBody>
      </p:sp>
      <p:sp>
        <p:nvSpPr>
          <p:cNvPr id="3" name="Content Placeholder 2">
            <a:extLst>
              <a:ext uri="{FF2B5EF4-FFF2-40B4-BE49-F238E27FC236}">
                <a16:creationId xmlns:a16="http://schemas.microsoft.com/office/drawing/2014/main" id="{FF879CA7-89B2-4129-B31A-ABF012AD57FB}"/>
              </a:ext>
            </a:extLst>
          </p:cNvPr>
          <p:cNvSpPr>
            <a:spLocks noGrp="1"/>
          </p:cNvSpPr>
          <p:nvPr>
            <p:ph idx="1"/>
          </p:nvPr>
        </p:nvSpPr>
        <p:spPr>
          <a:xfrm>
            <a:off x="4871740" y="4530055"/>
            <a:ext cx="2067859" cy="1620363"/>
          </a:xfrm>
        </p:spPr>
        <p:txBody>
          <a:bodyPr>
            <a:normAutofit/>
          </a:bodyPr>
          <a:lstStyle/>
          <a:p>
            <a:r>
              <a:rPr lang="en-US" dirty="0"/>
              <a:t>Mid-west Avg:</a:t>
            </a:r>
          </a:p>
          <a:p>
            <a:pPr lvl="1"/>
            <a:r>
              <a:rPr lang="en-US" sz="3200" b="1" dirty="0"/>
              <a:t>47</a:t>
            </a:r>
          </a:p>
          <a:p>
            <a:r>
              <a:rPr lang="en-US" dirty="0"/>
              <a:t>Range: 10 - 96</a:t>
            </a:r>
          </a:p>
        </p:txBody>
      </p:sp>
      <p:pic>
        <p:nvPicPr>
          <p:cNvPr id="5" name="Picture 4">
            <a:extLst>
              <a:ext uri="{FF2B5EF4-FFF2-40B4-BE49-F238E27FC236}">
                <a16:creationId xmlns:a16="http://schemas.microsoft.com/office/drawing/2014/main" id="{5F9A9FF6-6621-4347-AAED-6A8E622304E5}"/>
              </a:ext>
            </a:extLst>
          </p:cNvPr>
          <p:cNvPicPr>
            <a:picLocks noChangeAspect="1"/>
          </p:cNvPicPr>
          <p:nvPr/>
        </p:nvPicPr>
        <p:blipFill>
          <a:blip r:embed="rId2"/>
          <a:stretch>
            <a:fillRect/>
          </a:stretch>
        </p:blipFill>
        <p:spPr>
          <a:xfrm>
            <a:off x="2545727" y="627624"/>
            <a:ext cx="6736664" cy="3505504"/>
          </a:xfrm>
          <a:prstGeom prst="rect">
            <a:avLst/>
          </a:prstGeom>
        </p:spPr>
      </p:pic>
    </p:spTree>
    <p:extLst>
      <p:ext uri="{BB962C8B-B14F-4D97-AF65-F5344CB8AC3E}">
        <p14:creationId xmlns:p14="http://schemas.microsoft.com/office/powerpoint/2010/main" val="210322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D04C-AF91-4C73-804C-EFC0317C0977}"/>
              </a:ext>
            </a:extLst>
          </p:cNvPr>
          <p:cNvSpPr>
            <a:spLocks noGrp="1"/>
          </p:cNvSpPr>
          <p:nvPr>
            <p:ph type="title"/>
          </p:nvPr>
        </p:nvSpPr>
        <p:spPr>
          <a:xfrm>
            <a:off x="2100440" y="4518641"/>
            <a:ext cx="2759583" cy="1252984"/>
          </a:xfrm>
        </p:spPr>
        <p:txBody>
          <a:bodyPr>
            <a:normAutofit/>
          </a:bodyPr>
          <a:lstStyle/>
          <a:p>
            <a:r>
              <a:rPr lang="en-US" sz="3600" b="1" i="1" dirty="0"/>
              <a:t>Stand Type</a:t>
            </a:r>
          </a:p>
        </p:txBody>
      </p:sp>
      <p:pic>
        <p:nvPicPr>
          <p:cNvPr id="5" name="Picture 4">
            <a:extLst>
              <a:ext uri="{FF2B5EF4-FFF2-40B4-BE49-F238E27FC236}">
                <a16:creationId xmlns:a16="http://schemas.microsoft.com/office/drawing/2014/main" id="{464CB82A-DDE8-4507-807B-F86C61139D64}"/>
              </a:ext>
            </a:extLst>
          </p:cNvPr>
          <p:cNvPicPr>
            <a:picLocks noChangeAspect="1"/>
          </p:cNvPicPr>
          <p:nvPr/>
        </p:nvPicPr>
        <p:blipFill>
          <a:blip r:embed="rId2"/>
          <a:stretch>
            <a:fillRect/>
          </a:stretch>
        </p:blipFill>
        <p:spPr>
          <a:xfrm>
            <a:off x="0" y="0"/>
            <a:ext cx="6729123" cy="3614057"/>
          </a:xfrm>
          <a:prstGeom prst="rect">
            <a:avLst/>
          </a:prstGeom>
        </p:spPr>
      </p:pic>
      <p:graphicFrame>
        <p:nvGraphicFramePr>
          <p:cNvPr id="6" name="Chart 5">
            <a:extLst>
              <a:ext uri="{FF2B5EF4-FFF2-40B4-BE49-F238E27FC236}">
                <a16:creationId xmlns:a16="http://schemas.microsoft.com/office/drawing/2014/main" id="{21194B9F-5CB5-4B91-868D-555F819BF6E5}"/>
              </a:ext>
            </a:extLst>
          </p:cNvPr>
          <p:cNvGraphicFramePr>
            <a:graphicFrameLocks/>
          </p:cNvGraphicFramePr>
          <p:nvPr>
            <p:extLst>
              <p:ext uri="{D42A27DB-BD31-4B8C-83A1-F6EECF244321}">
                <p14:modId xmlns:p14="http://schemas.microsoft.com/office/powerpoint/2010/main" val="1106009861"/>
              </p:ext>
            </p:extLst>
          </p:nvPr>
        </p:nvGraphicFramePr>
        <p:xfrm>
          <a:off x="6484691" y="3305262"/>
          <a:ext cx="5707310" cy="35527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860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F69A98-9EC1-46FC-9076-702F6C26C13F}"/>
              </a:ext>
            </a:extLst>
          </p:cNvPr>
          <p:cNvSpPr>
            <a:spLocks noGrp="1"/>
          </p:cNvSpPr>
          <p:nvPr>
            <p:ph type="body" sz="half" idx="2"/>
          </p:nvPr>
        </p:nvSpPr>
        <p:spPr>
          <a:xfrm>
            <a:off x="1359016" y="4622334"/>
            <a:ext cx="3441293" cy="790172"/>
          </a:xfrm>
        </p:spPr>
        <p:txBody>
          <a:bodyPr/>
          <a:lstStyle/>
          <a:p>
            <a:r>
              <a:rPr lang="en-US" sz="3600" b="1" i="1" dirty="0">
                <a:solidFill>
                  <a:srgbClr val="90C226"/>
                </a:solidFill>
                <a:ea typeface="+mj-ea"/>
                <a:cs typeface="+mj-cs"/>
              </a:rPr>
              <a:t>Falls by Event</a:t>
            </a:r>
            <a:endParaRPr lang="en-US" dirty="0"/>
          </a:p>
        </p:txBody>
      </p:sp>
      <p:pic>
        <p:nvPicPr>
          <p:cNvPr id="5" name="Picture 4">
            <a:extLst>
              <a:ext uri="{FF2B5EF4-FFF2-40B4-BE49-F238E27FC236}">
                <a16:creationId xmlns:a16="http://schemas.microsoft.com/office/drawing/2014/main" id="{95A6B0EB-26E0-494A-964E-C56369C5DC08}"/>
              </a:ext>
            </a:extLst>
          </p:cNvPr>
          <p:cNvPicPr>
            <a:picLocks noChangeAspect="1"/>
          </p:cNvPicPr>
          <p:nvPr/>
        </p:nvPicPr>
        <p:blipFill>
          <a:blip r:embed="rId2"/>
          <a:stretch>
            <a:fillRect/>
          </a:stretch>
        </p:blipFill>
        <p:spPr>
          <a:xfrm>
            <a:off x="0" y="0"/>
            <a:ext cx="7413379" cy="3657917"/>
          </a:xfrm>
          <a:prstGeom prst="rect">
            <a:avLst/>
          </a:prstGeom>
        </p:spPr>
      </p:pic>
      <p:graphicFrame>
        <p:nvGraphicFramePr>
          <p:cNvPr id="6" name="Chart 5">
            <a:extLst>
              <a:ext uri="{FF2B5EF4-FFF2-40B4-BE49-F238E27FC236}">
                <a16:creationId xmlns:a16="http://schemas.microsoft.com/office/drawing/2014/main" id="{630B8C36-D0C8-45B1-A9C9-C3B7DD315627}"/>
              </a:ext>
            </a:extLst>
          </p:cNvPr>
          <p:cNvGraphicFramePr>
            <a:graphicFrameLocks/>
          </p:cNvGraphicFramePr>
          <p:nvPr>
            <p:extLst>
              <p:ext uri="{D42A27DB-BD31-4B8C-83A1-F6EECF244321}">
                <p14:modId xmlns:p14="http://schemas.microsoft.com/office/powerpoint/2010/main" val="2358535521"/>
              </p:ext>
            </p:extLst>
          </p:nvPr>
        </p:nvGraphicFramePr>
        <p:xfrm>
          <a:off x="6775207" y="3657917"/>
          <a:ext cx="5424881" cy="32000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7BB60B3-970A-40D4-B13E-58DB701F3AB7}"/>
              </a:ext>
            </a:extLst>
          </p:cNvPr>
          <p:cNvSpPr txBox="1"/>
          <p:nvPr/>
        </p:nvSpPr>
        <p:spPr>
          <a:xfrm>
            <a:off x="11333527" y="6006517"/>
            <a:ext cx="763398" cy="276999"/>
          </a:xfrm>
          <a:prstGeom prst="rect">
            <a:avLst/>
          </a:prstGeom>
          <a:noFill/>
        </p:spPr>
        <p:txBody>
          <a:bodyPr wrap="square" rtlCol="0">
            <a:spAutoFit/>
          </a:bodyPr>
          <a:lstStyle/>
          <a:p>
            <a:r>
              <a:rPr lang="en-US" sz="1200" dirty="0"/>
              <a:t>N=291</a:t>
            </a:r>
          </a:p>
        </p:txBody>
      </p:sp>
    </p:spTree>
    <p:extLst>
      <p:ext uri="{BB962C8B-B14F-4D97-AF65-F5344CB8AC3E}">
        <p14:creationId xmlns:p14="http://schemas.microsoft.com/office/powerpoint/2010/main" val="240270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0F48-34F9-4F20-8D3F-1C13C14F1C68}"/>
              </a:ext>
            </a:extLst>
          </p:cNvPr>
          <p:cNvSpPr>
            <a:spLocks noGrp="1"/>
          </p:cNvSpPr>
          <p:nvPr>
            <p:ph type="title"/>
          </p:nvPr>
        </p:nvSpPr>
        <p:spPr>
          <a:xfrm>
            <a:off x="929003" y="4706044"/>
            <a:ext cx="2837654" cy="1278466"/>
          </a:xfrm>
        </p:spPr>
        <p:txBody>
          <a:bodyPr>
            <a:noAutofit/>
          </a:bodyPr>
          <a:lstStyle/>
          <a:p>
            <a:r>
              <a:rPr lang="en-US" sz="3600" dirty="0"/>
              <a:t>Harness with or without</a:t>
            </a:r>
          </a:p>
        </p:txBody>
      </p:sp>
      <p:pic>
        <p:nvPicPr>
          <p:cNvPr id="5" name="Picture 4">
            <a:extLst>
              <a:ext uri="{FF2B5EF4-FFF2-40B4-BE49-F238E27FC236}">
                <a16:creationId xmlns:a16="http://schemas.microsoft.com/office/drawing/2014/main" id="{0FC8F7C5-7D55-4BB6-9253-4B8BCF27044E}"/>
              </a:ext>
            </a:extLst>
          </p:cNvPr>
          <p:cNvPicPr>
            <a:picLocks noChangeAspect="1"/>
          </p:cNvPicPr>
          <p:nvPr/>
        </p:nvPicPr>
        <p:blipFill>
          <a:blip r:embed="rId2"/>
          <a:stretch>
            <a:fillRect/>
          </a:stretch>
        </p:blipFill>
        <p:spPr>
          <a:xfrm>
            <a:off x="0" y="0"/>
            <a:ext cx="6518245" cy="3946874"/>
          </a:xfrm>
          <a:prstGeom prst="rect">
            <a:avLst/>
          </a:prstGeom>
        </p:spPr>
      </p:pic>
      <p:graphicFrame>
        <p:nvGraphicFramePr>
          <p:cNvPr id="7" name="Chart 6">
            <a:extLst>
              <a:ext uri="{FF2B5EF4-FFF2-40B4-BE49-F238E27FC236}">
                <a16:creationId xmlns:a16="http://schemas.microsoft.com/office/drawing/2014/main" id="{AFC472B2-8933-40E2-A53F-265064C5FA7C}"/>
              </a:ext>
            </a:extLst>
          </p:cNvPr>
          <p:cNvGraphicFramePr>
            <a:graphicFrameLocks/>
          </p:cNvGraphicFramePr>
          <p:nvPr>
            <p:extLst>
              <p:ext uri="{D42A27DB-BD31-4B8C-83A1-F6EECF244321}">
                <p14:modId xmlns:p14="http://schemas.microsoft.com/office/powerpoint/2010/main" val="2917711487"/>
              </p:ext>
            </p:extLst>
          </p:nvPr>
        </p:nvGraphicFramePr>
        <p:xfrm>
          <a:off x="6518246" y="3053355"/>
          <a:ext cx="5673753" cy="380464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4DEF503-3055-49B9-BCF7-A78701910B43}"/>
              </a:ext>
            </a:extLst>
          </p:cNvPr>
          <p:cNvSpPr txBox="1"/>
          <p:nvPr/>
        </p:nvSpPr>
        <p:spPr>
          <a:xfrm>
            <a:off x="7046752" y="578840"/>
            <a:ext cx="2978091" cy="2062103"/>
          </a:xfrm>
          <a:prstGeom prst="rect">
            <a:avLst/>
          </a:prstGeom>
          <a:noFill/>
        </p:spPr>
        <p:txBody>
          <a:bodyPr wrap="square" rtlCol="0">
            <a:spAutoFit/>
          </a:bodyPr>
          <a:lstStyle/>
          <a:p>
            <a:pPr algn="ctr"/>
            <a:r>
              <a:rPr lang="en-US" sz="3200" dirty="0"/>
              <a:t>1 out 5 additional </a:t>
            </a:r>
            <a:r>
              <a:rPr lang="en-US" sz="3200" b="1" dirty="0"/>
              <a:t>SHOULD NOT </a:t>
            </a:r>
            <a:r>
              <a:rPr lang="en-US" sz="3200" dirty="0"/>
              <a:t>have fallen!</a:t>
            </a:r>
          </a:p>
        </p:txBody>
      </p:sp>
      <p:sp>
        <p:nvSpPr>
          <p:cNvPr id="9" name="TextBox 8">
            <a:extLst>
              <a:ext uri="{FF2B5EF4-FFF2-40B4-BE49-F238E27FC236}">
                <a16:creationId xmlns:a16="http://schemas.microsoft.com/office/drawing/2014/main" id="{2C6A0F61-A510-447F-B62F-C2C791D1EF0E}"/>
              </a:ext>
            </a:extLst>
          </p:cNvPr>
          <p:cNvSpPr txBox="1"/>
          <p:nvPr/>
        </p:nvSpPr>
        <p:spPr>
          <a:xfrm>
            <a:off x="11274804" y="6442745"/>
            <a:ext cx="713064" cy="246221"/>
          </a:xfrm>
          <a:prstGeom prst="rect">
            <a:avLst/>
          </a:prstGeom>
          <a:noFill/>
        </p:spPr>
        <p:txBody>
          <a:bodyPr wrap="square" rtlCol="0">
            <a:spAutoFit/>
          </a:bodyPr>
          <a:lstStyle/>
          <a:p>
            <a:r>
              <a:rPr lang="en-US" sz="1000" dirty="0"/>
              <a:t>N=306</a:t>
            </a:r>
          </a:p>
        </p:txBody>
      </p:sp>
    </p:spTree>
    <p:extLst>
      <p:ext uri="{BB962C8B-B14F-4D97-AF65-F5344CB8AC3E}">
        <p14:creationId xmlns:p14="http://schemas.microsoft.com/office/powerpoint/2010/main" val="121901258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1287</TotalTime>
  <Words>711</Words>
  <Application>Microsoft Office PowerPoint</Application>
  <PresentationFormat>Widescreen</PresentationFormat>
  <Paragraphs>312</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Open Sans</vt:lpstr>
      <vt:lpstr>Trebuchet MS</vt:lpstr>
      <vt:lpstr>Wingdings 3</vt:lpstr>
      <vt:lpstr>Facet</vt:lpstr>
      <vt:lpstr>PowerPoint Presentation</vt:lpstr>
      <vt:lpstr>Objectives</vt:lpstr>
      <vt:lpstr>TSSA Foundation’s Mission </vt:lpstr>
      <vt:lpstr>Our Partners….</vt:lpstr>
      <vt:lpstr>What do the #’s tell us?</vt:lpstr>
      <vt:lpstr>Fall Victim Age</vt:lpstr>
      <vt:lpstr>Stand Type</vt:lpstr>
      <vt:lpstr>PowerPoint Presentation</vt:lpstr>
      <vt:lpstr>Harness with or without</vt:lpstr>
      <vt:lpstr>Top Causes</vt:lpstr>
      <vt:lpstr>Hunting Method</vt:lpstr>
      <vt:lpstr>Injury v. Fatality</vt:lpstr>
      <vt:lpstr>Best Practices and Techniques</vt:lpstr>
      <vt:lpstr>PowerPoint Presentation</vt:lpstr>
      <vt:lpstr>PowerPoint Presentation</vt:lpstr>
      <vt:lpstr>Rope Safety Lines</vt:lpstr>
      <vt:lpstr>PowerPoint Presentation</vt:lpstr>
      <vt:lpstr>PowerPoint Presentation</vt:lpstr>
      <vt:lpstr>Tree Stand Manufacturer’s (TMA)Role</vt:lpstr>
      <vt:lpstr>Where are the  RESOURCES?</vt:lpstr>
      <vt:lpstr>PowerPoint Presentation</vt:lpstr>
      <vt:lpstr>PowerPoint Presentation</vt:lpstr>
      <vt:lpstr>PowerPoint Presentation</vt:lpstr>
      <vt:lpstr>Let’s Have Some FUN!</vt:lpstr>
      <vt:lpstr>SAFE or NOT?</vt:lpstr>
      <vt:lpstr>SAFE or NOT?</vt:lpstr>
      <vt:lpstr>SAFE or NOT?</vt:lpstr>
      <vt:lpstr>SAFE or NOT?</vt:lpstr>
      <vt:lpstr>SAFE or NOT?</vt:lpstr>
      <vt:lpstr>SAFE or NOT?</vt:lpstr>
      <vt:lpstr>SAFE or NOT?</vt:lpstr>
      <vt:lpstr>We do this so…</vt:lpstr>
      <vt:lpstr>  </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Mayhew, Glen</dc:creator>
  <cp:lastModifiedBy>Rob Beckman</cp:lastModifiedBy>
  <cp:revision>62</cp:revision>
  <cp:lastPrinted>2020-02-25T03:38:18Z</cp:lastPrinted>
  <dcterms:created xsi:type="dcterms:W3CDTF">2020-01-03T19:12:53Z</dcterms:created>
  <dcterms:modified xsi:type="dcterms:W3CDTF">2020-02-25T03:38:20Z</dcterms:modified>
</cp:coreProperties>
</file>